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13004800" cy="9753600"/>
  <p:notesSz cx="6858000" cy="9144000"/>
  <p:defaultTextStyle>
    <a:lvl1pPr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1pPr>
    <a:lvl2pPr indent="2286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2pPr>
    <a:lvl3pPr indent="4572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3pPr>
    <a:lvl4pPr indent="6858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4pPr>
    <a:lvl5pPr indent="9144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5pPr>
    <a:lvl6pPr indent="11430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6pPr>
    <a:lvl7pPr indent="13716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7pPr>
    <a:lvl8pPr indent="16002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8pPr>
    <a:lvl9pPr indent="18288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9B1A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7" name="Shape 4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7" name="Shape 7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58420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-1" y="8886613"/>
            <a:ext cx="13004802" cy="866988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lvl="0" defTabSz="914400">
              <a:lnSpc>
                <a:spcPct val="90000"/>
              </a:lnSpc>
              <a:defRPr sz="5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" name="Shape 32"/>
          <p:cNvSpPr/>
          <p:nvPr/>
        </p:nvSpPr>
        <p:spPr>
          <a:xfrm>
            <a:off x="-1" y="-1"/>
            <a:ext cx="13004802" cy="1083735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lvl="0" defTabSz="91440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" name="Shape 33"/>
          <p:cNvSpPr/>
          <p:nvPr>
            <p:ph type="sldNum" sz="quarter" idx="2"/>
          </p:nvPr>
        </p:nvSpPr>
        <p:spPr>
          <a:xfrm>
            <a:off x="4930986" y="9017564"/>
            <a:ext cx="3034454" cy="498349"/>
          </a:xfrm>
          <a:prstGeom prst="rect">
            <a:avLst/>
          </a:prstGeom>
        </p:spPr>
        <p:txBody>
          <a:bodyPr anchor="t"/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  <p:pic>
        <p:nvPicPr>
          <p:cNvPr id="34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04320" y="8965635"/>
            <a:ext cx="1192108" cy="708943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Shape 35"/>
          <p:cNvSpPr/>
          <p:nvPr/>
        </p:nvSpPr>
        <p:spPr>
          <a:xfrm>
            <a:off x="-13547" y="-13547"/>
            <a:ext cx="13135751" cy="98845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lvl="0" defTabSz="9144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6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3547" y="-13547"/>
            <a:ext cx="13135752" cy="22081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40" name="Shape 4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Body Level One</a:t>
            </a:r>
            <a:endParaRPr sz="4400"/>
          </a:p>
          <a:p>
            <a:pPr lvl="1">
              <a:defRPr sz="1800"/>
            </a:pPr>
            <a:r>
              <a:rPr sz="4400"/>
              <a:t>Body Level Two</a:t>
            </a:r>
            <a:endParaRPr sz="4400"/>
          </a:p>
          <a:p>
            <a:pPr lvl="2">
              <a:defRPr sz="1800"/>
            </a:pPr>
            <a:r>
              <a:rPr sz="4400"/>
              <a:t>Body Level Three</a:t>
            </a:r>
            <a:endParaRPr sz="4400"/>
          </a:p>
          <a:p>
            <a:pPr lvl="3">
              <a:defRPr sz="1800"/>
            </a:pPr>
            <a:r>
              <a:rPr sz="4400"/>
              <a:t>Body Level Four</a:t>
            </a:r>
            <a:endParaRPr sz="4400"/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type="title"/>
          </p:nvPr>
        </p:nvSpPr>
        <p:spPr>
          <a:xfrm>
            <a:off x="650239" y="130949"/>
            <a:ext cx="11704322" cy="2144894"/>
          </a:xfrm>
          <a:prstGeom prst="rect">
            <a:avLst/>
          </a:prstGeom>
        </p:spPr>
        <p:txBody>
          <a:bodyPr/>
          <a:lstStyle>
            <a:lvl1pPr defTabSz="342900">
              <a:defRPr sz="4600"/>
            </a:lvl1pPr>
          </a:lstStyle>
          <a:p>
            <a:pPr lvl="0">
              <a:defRPr sz="1800"/>
            </a:pPr>
            <a:r>
              <a:rPr sz="4600"/>
              <a:t>Title Text</a:t>
            </a:r>
          </a:p>
        </p:txBody>
      </p:sp>
      <p:sp>
        <p:nvSpPr>
          <p:cNvPr id="44" name="Shape 44"/>
          <p:cNvSpPr/>
          <p:nvPr>
            <p:ph type="body" idx="1"/>
          </p:nvPr>
        </p:nvSpPr>
        <p:spPr>
          <a:xfrm>
            <a:off x="650239" y="2275842"/>
            <a:ext cx="11704322" cy="7477759"/>
          </a:xfrm>
          <a:prstGeom prst="rect">
            <a:avLst/>
          </a:prstGeom>
        </p:spPr>
        <p:txBody>
          <a:bodyPr/>
          <a:lstStyle>
            <a:lvl1pPr marL="364331" indent="-364331" defTabSz="342900">
              <a:spcBef>
                <a:spcPts val="500"/>
              </a:spcBef>
              <a:defRPr sz="3400"/>
            </a:lvl1pPr>
            <a:lvl2pPr marL="689882" indent="-346982" defTabSz="342900">
              <a:spcBef>
                <a:spcPts val="500"/>
              </a:spcBef>
              <a:defRPr sz="3400"/>
            </a:lvl2pPr>
            <a:lvl3pPr marL="1009650" indent="-323850" defTabSz="342900">
              <a:spcBef>
                <a:spcPts val="500"/>
              </a:spcBef>
              <a:defRPr sz="3400"/>
            </a:lvl3pPr>
            <a:lvl4pPr marL="1417319" indent="-388619" defTabSz="342900">
              <a:spcBef>
                <a:spcPts val="500"/>
              </a:spcBef>
              <a:defRPr sz="3400"/>
            </a:lvl4pPr>
            <a:lvl5pPr marL="1760220" indent="-388620" defTabSz="342900">
              <a:spcBef>
                <a:spcPts val="500"/>
              </a:spcBef>
              <a:defRPr sz="3400"/>
            </a:lvl5pPr>
          </a:lstStyle>
          <a:p>
            <a:pPr lvl="0">
              <a:defRPr sz="1800"/>
            </a:pPr>
            <a:r>
              <a:rPr sz="3400"/>
              <a:t>Body Level One</a:t>
            </a:r>
            <a:endParaRPr sz="3400"/>
          </a:p>
          <a:p>
            <a:pPr lvl="1">
              <a:defRPr sz="1800"/>
            </a:pPr>
            <a:r>
              <a:rPr sz="3400"/>
              <a:t>Body Level Two</a:t>
            </a:r>
            <a:endParaRPr sz="3400"/>
          </a:p>
          <a:p>
            <a:pPr lvl="2">
              <a:defRPr sz="1800"/>
            </a:pPr>
            <a:r>
              <a:rPr sz="3400"/>
              <a:t>Body Level Three</a:t>
            </a:r>
            <a:endParaRPr sz="3400"/>
          </a:p>
          <a:p>
            <a:pPr lvl="3">
              <a:defRPr sz="1800"/>
            </a:pPr>
            <a:r>
              <a:rPr sz="3400"/>
              <a:t>Body Level Four</a:t>
            </a:r>
            <a:endParaRPr sz="3400"/>
          </a:p>
          <a:p>
            <a:pPr lvl="4">
              <a:defRPr sz="1800"/>
            </a:pPr>
            <a:r>
              <a:rPr sz="3400"/>
              <a:t>Body Level Five</a:t>
            </a:r>
          </a:p>
        </p:txBody>
      </p:sp>
      <p:sp>
        <p:nvSpPr>
          <p:cNvPr id="45" name="Shape 45"/>
          <p:cNvSpPr/>
          <p:nvPr>
            <p:ph type="sldNum" sz="quarter" idx="2"/>
          </p:nvPr>
        </p:nvSpPr>
        <p:spPr>
          <a:xfrm>
            <a:off x="9320107" y="9145864"/>
            <a:ext cx="3034454" cy="307849"/>
          </a:xfrm>
          <a:prstGeom prst="rect">
            <a:avLst/>
          </a:prstGeom>
        </p:spPr>
        <p:txBody>
          <a:bodyPr/>
          <a:lstStyle>
            <a:lvl1pPr defTabSz="457200">
              <a:defRPr sz="1200"/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0" name="Shape 10"/>
          <p:cNvSpPr/>
          <p:nvPr>
            <p:ph type="body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58420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5" name="Shape 15"/>
          <p:cNvSpPr/>
          <p:nvPr>
            <p:ph type="body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58420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0" name="Shape 20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</p:spPr>
        <p:txBody>
          <a:bodyPr lIns="0" tIns="0" rIns="0" bIns="0" anchor="ctr"/>
          <a:lstStyle>
            <a:lvl1pPr marL="457200" indent="-457200" defTabSz="584200">
              <a:spcBef>
                <a:spcPts val="4200"/>
              </a:spcBef>
              <a:buSzPct val="75000"/>
              <a:buFontTx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914400" indent="-457200" defTabSz="584200">
              <a:spcBef>
                <a:spcPts val="4200"/>
              </a:spcBef>
              <a:buSzPct val="75000"/>
              <a:buFontTx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371600" indent="-457200" defTabSz="584200">
              <a:spcBef>
                <a:spcPts val="4200"/>
              </a:spcBef>
              <a:buSzPct val="75000"/>
              <a:buFontTx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1828800" indent="-457200" defTabSz="584200">
              <a:spcBef>
                <a:spcPts val="4200"/>
              </a:spcBef>
              <a:buSzPct val="75000"/>
              <a:buFontTx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2286000" indent="-457200" defTabSz="584200">
              <a:spcBef>
                <a:spcPts val="4200"/>
              </a:spcBef>
              <a:buSzPct val="75000"/>
              <a:buFontTx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  <a:endParaRPr sz="3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  <a:endParaRPr sz="3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  <a:endParaRPr sz="3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  <a:endParaRPr sz="3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3" name="Shape 23"/>
          <p:cNvSpPr/>
          <p:nvPr>
            <p:ph type="body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 lIns="0" tIns="0" rIns="0" bIns="0" anchor="ctr"/>
          <a:lstStyle>
            <a:lvl1pPr marL="381000" indent="-381000" defTabSz="584200">
              <a:spcBef>
                <a:spcPts val="3800"/>
              </a:spcBef>
              <a:buSzPct val="75000"/>
              <a:buFontTx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762000" indent="-381000" defTabSz="584200">
              <a:spcBef>
                <a:spcPts val="3800"/>
              </a:spcBef>
              <a:buSzPct val="75000"/>
              <a:buFontTx/>
              <a:buChar char="•"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143000" indent="-381000" defTabSz="584200">
              <a:spcBef>
                <a:spcPts val="3800"/>
              </a:spcBef>
              <a:buSzPct val="75000"/>
              <a:buFontTx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1524000" indent="-381000" defTabSz="584200">
              <a:spcBef>
                <a:spcPts val="3800"/>
              </a:spcBef>
              <a:buSzPct val="75000"/>
              <a:buFontTx/>
              <a:buChar char="•"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1905000" indent="-381000" defTabSz="584200">
              <a:spcBef>
                <a:spcPts val="3800"/>
              </a:spcBef>
              <a:buSzPct val="75000"/>
              <a:buFontTx/>
              <a:buChar char="•"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One</a:t>
            </a:r>
            <a:endParaRPr sz="2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Two</a:t>
            </a:r>
            <a:endParaRPr sz="2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Three</a:t>
            </a:r>
            <a:endParaRPr sz="2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Four</a:t>
            </a:r>
            <a:endParaRPr sz="2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 lIns="0" tIns="0" rIns="0" bIns="0" anchor="ctr"/>
          <a:lstStyle>
            <a:lvl1pPr marL="457200" indent="-457200" defTabSz="584200">
              <a:spcBef>
                <a:spcPts val="4200"/>
              </a:spcBef>
              <a:buSzPct val="75000"/>
              <a:buFontTx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914400" indent="-457200" defTabSz="584200">
              <a:spcBef>
                <a:spcPts val="4200"/>
              </a:spcBef>
              <a:buSzPct val="75000"/>
              <a:buFontTx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371600" indent="-457200" defTabSz="584200">
              <a:spcBef>
                <a:spcPts val="4200"/>
              </a:spcBef>
              <a:buSzPct val="75000"/>
              <a:buFontTx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1828800" indent="-457200" defTabSz="584200">
              <a:spcBef>
                <a:spcPts val="4200"/>
              </a:spcBef>
              <a:buSzPct val="75000"/>
              <a:buFontTx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2286000" indent="-457200" defTabSz="584200">
              <a:spcBef>
                <a:spcPts val="4200"/>
              </a:spcBef>
              <a:buSzPct val="75000"/>
              <a:buFontTx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  <a:endParaRPr sz="3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  <a:endParaRPr sz="3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  <a:endParaRPr sz="3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  <a:endParaRPr sz="3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650239" y="130952"/>
            <a:ext cx="11704322" cy="2144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normAutofit fontScale="100000" lnSpcReduction="0"/>
          </a:bodyPr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/>
          <a:p>
            <a:pPr lvl="0">
              <a:defRPr sz="1800"/>
            </a:pPr>
            <a:r>
              <a:rPr sz="4400"/>
              <a:t>Body Level One</a:t>
            </a:r>
            <a:endParaRPr sz="4400"/>
          </a:p>
          <a:p>
            <a:pPr lvl="1">
              <a:defRPr sz="1800"/>
            </a:pPr>
            <a:r>
              <a:rPr sz="4400"/>
              <a:t>Body Level Two</a:t>
            </a:r>
            <a:endParaRPr sz="4400"/>
          </a:p>
          <a:p>
            <a:pPr lvl="2">
              <a:defRPr sz="1800"/>
            </a:pPr>
            <a:r>
              <a:rPr sz="4400"/>
              <a:t>Body Level Three</a:t>
            </a:r>
            <a:endParaRPr sz="4400"/>
          </a:p>
          <a:p>
            <a:pPr lvl="3">
              <a:defRPr sz="1800"/>
            </a:pPr>
            <a:r>
              <a:rPr sz="4400"/>
              <a:t>Body Level Four</a:t>
            </a:r>
            <a:endParaRPr sz="4400"/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9320107" y="9114112"/>
            <a:ext cx="3034454" cy="371349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 anchor="ctr">
            <a:spAutoFit/>
          </a:bodyPr>
          <a:lstStyle>
            <a:lvl1pPr algn="r" defTabSz="91440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spd="med" advClick="1"/>
  <p:txStyles>
    <p:titleStyle>
      <a:lvl1pPr algn="ctr" defTabSz="457200">
        <a:defRPr sz="6200">
          <a:latin typeface="Calibri"/>
          <a:ea typeface="Calibri"/>
          <a:cs typeface="Calibri"/>
          <a:sym typeface="Calibri"/>
        </a:defRPr>
      </a:lvl1pPr>
      <a:lvl2pPr algn="ctr" defTabSz="457200">
        <a:defRPr sz="6200">
          <a:latin typeface="Calibri"/>
          <a:ea typeface="Calibri"/>
          <a:cs typeface="Calibri"/>
          <a:sym typeface="Calibri"/>
        </a:defRPr>
      </a:lvl2pPr>
      <a:lvl3pPr algn="ctr" defTabSz="457200">
        <a:defRPr sz="6200">
          <a:latin typeface="Calibri"/>
          <a:ea typeface="Calibri"/>
          <a:cs typeface="Calibri"/>
          <a:sym typeface="Calibri"/>
        </a:defRPr>
      </a:lvl3pPr>
      <a:lvl4pPr algn="ctr" defTabSz="457200">
        <a:defRPr sz="6200">
          <a:latin typeface="Calibri"/>
          <a:ea typeface="Calibri"/>
          <a:cs typeface="Calibri"/>
          <a:sym typeface="Calibri"/>
        </a:defRPr>
      </a:lvl4pPr>
      <a:lvl5pPr algn="ctr" defTabSz="457200">
        <a:defRPr sz="6200">
          <a:latin typeface="Calibri"/>
          <a:ea typeface="Calibri"/>
          <a:cs typeface="Calibri"/>
          <a:sym typeface="Calibri"/>
        </a:defRPr>
      </a:lvl5pPr>
      <a:lvl6pPr algn="ctr" defTabSz="457200">
        <a:defRPr sz="6200">
          <a:latin typeface="Calibri"/>
          <a:ea typeface="Calibri"/>
          <a:cs typeface="Calibri"/>
          <a:sym typeface="Calibri"/>
        </a:defRPr>
      </a:lvl6pPr>
      <a:lvl7pPr algn="ctr" defTabSz="457200">
        <a:defRPr sz="6200">
          <a:latin typeface="Calibri"/>
          <a:ea typeface="Calibri"/>
          <a:cs typeface="Calibri"/>
          <a:sym typeface="Calibri"/>
        </a:defRPr>
      </a:lvl7pPr>
      <a:lvl8pPr algn="ctr" defTabSz="457200">
        <a:defRPr sz="6200">
          <a:latin typeface="Calibri"/>
          <a:ea typeface="Calibri"/>
          <a:cs typeface="Calibri"/>
          <a:sym typeface="Calibri"/>
        </a:defRPr>
      </a:lvl8pPr>
      <a:lvl9pPr algn="ctr" defTabSz="457200">
        <a:defRPr sz="6200">
          <a:latin typeface="Calibri"/>
          <a:ea typeface="Calibri"/>
          <a:cs typeface="Calibri"/>
          <a:sym typeface="Calibri"/>
        </a:defRPr>
      </a:lvl9pPr>
    </p:titleStyle>
    <p:bodyStyle>
      <a:lvl1pPr marL="471487" indent="-471487" defTabSz="457200">
        <a:spcBef>
          <a:spcPts val="700"/>
        </a:spcBef>
        <a:buSzPct val="100000"/>
        <a:buFont typeface="Arial"/>
        <a:buChar char="•"/>
        <a:defRPr sz="4400">
          <a:latin typeface="Calibri"/>
          <a:ea typeface="Calibri"/>
          <a:cs typeface="Calibri"/>
          <a:sym typeface="Calibri"/>
        </a:defRPr>
      </a:lvl1pPr>
      <a:lvl2pPr marL="906235" indent="-449035" defTabSz="457200">
        <a:spcBef>
          <a:spcPts val="700"/>
        </a:spcBef>
        <a:buSzPct val="100000"/>
        <a:buFont typeface="Arial"/>
        <a:buChar char="–"/>
        <a:defRPr sz="4400">
          <a:latin typeface="Calibri"/>
          <a:ea typeface="Calibri"/>
          <a:cs typeface="Calibri"/>
          <a:sym typeface="Calibri"/>
        </a:defRPr>
      </a:lvl2pPr>
      <a:lvl3pPr marL="1333500" indent="-419100" defTabSz="457200">
        <a:spcBef>
          <a:spcPts val="700"/>
        </a:spcBef>
        <a:buSzPct val="100000"/>
        <a:buFont typeface="Arial"/>
        <a:buChar char="•"/>
        <a:defRPr sz="4400">
          <a:latin typeface="Calibri"/>
          <a:ea typeface="Calibri"/>
          <a:cs typeface="Calibri"/>
          <a:sym typeface="Calibri"/>
        </a:defRPr>
      </a:lvl3pPr>
      <a:lvl4pPr marL="1874520" indent="-502920" defTabSz="457200">
        <a:spcBef>
          <a:spcPts val="700"/>
        </a:spcBef>
        <a:buSzPct val="100000"/>
        <a:buFont typeface="Arial"/>
        <a:buChar char="–"/>
        <a:defRPr sz="4400">
          <a:latin typeface="Calibri"/>
          <a:ea typeface="Calibri"/>
          <a:cs typeface="Calibri"/>
          <a:sym typeface="Calibri"/>
        </a:defRPr>
      </a:lvl4pPr>
      <a:lvl5pPr marL="2331720" indent="-502920" defTabSz="457200">
        <a:spcBef>
          <a:spcPts val="700"/>
        </a:spcBef>
        <a:buSzPct val="100000"/>
        <a:buFont typeface="Arial"/>
        <a:buChar char="»"/>
        <a:defRPr sz="4400">
          <a:latin typeface="Calibri"/>
          <a:ea typeface="Calibri"/>
          <a:cs typeface="Calibri"/>
          <a:sym typeface="Calibri"/>
        </a:defRPr>
      </a:lvl5pPr>
      <a:lvl6pPr marL="2788920" indent="-502920" defTabSz="457200">
        <a:spcBef>
          <a:spcPts val="700"/>
        </a:spcBef>
        <a:buSzPct val="100000"/>
        <a:buFont typeface="Arial"/>
        <a:buChar char="•"/>
        <a:defRPr sz="4400">
          <a:latin typeface="Calibri"/>
          <a:ea typeface="Calibri"/>
          <a:cs typeface="Calibri"/>
          <a:sym typeface="Calibri"/>
        </a:defRPr>
      </a:lvl6pPr>
      <a:lvl7pPr marL="3246120" indent="-502920" defTabSz="457200">
        <a:spcBef>
          <a:spcPts val="700"/>
        </a:spcBef>
        <a:buSzPct val="100000"/>
        <a:buFont typeface="Arial"/>
        <a:buChar char="•"/>
        <a:defRPr sz="4400">
          <a:latin typeface="Calibri"/>
          <a:ea typeface="Calibri"/>
          <a:cs typeface="Calibri"/>
          <a:sym typeface="Calibri"/>
        </a:defRPr>
      </a:lvl7pPr>
      <a:lvl8pPr marL="3703320" indent="-502920" defTabSz="457200">
        <a:spcBef>
          <a:spcPts val="700"/>
        </a:spcBef>
        <a:buSzPct val="100000"/>
        <a:buFont typeface="Arial"/>
        <a:buChar char="•"/>
        <a:defRPr sz="4400">
          <a:latin typeface="Calibri"/>
          <a:ea typeface="Calibri"/>
          <a:cs typeface="Calibri"/>
          <a:sym typeface="Calibri"/>
        </a:defRPr>
      </a:lvl8pPr>
      <a:lvl9pPr marL="4160520" indent="-502920" defTabSz="457200">
        <a:spcBef>
          <a:spcPts val="700"/>
        </a:spcBef>
        <a:buSzPct val="100000"/>
        <a:buFont typeface="Arial"/>
        <a:buChar char="•"/>
        <a:defRPr sz="4400"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Relationship Id="rId3" Type="http://schemas.openxmlformats.org/officeDocument/2006/relationships/image" Target="../media/image5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dev.windows.com/en-us/iot" TargetMode="External"/><Relationship Id="rId3" Type="http://schemas.openxmlformats.org/officeDocument/2006/relationships/hyperlink" Target="https://insider.windows.com/" TargetMode="External"/><Relationship Id="rId4" Type="http://schemas.openxmlformats.org/officeDocument/2006/relationships/hyperlink" Target="https://ms-iot.github.io/content/en-US/win10/SetupRPI.htm" TargetMode="External"/><Relationship Id="rId5" Type="http://schemas.openxmlformats.org/officeDocument/2006/relationships/hyperlink" Target="https://ms-iot.github.io/content/en-US/win10/samples/PowerShell.htm" TargetMode="External"/><Relationship Id="rId6" Type="http://schemas.openxmlformats.org/officeDocument/2006/relationships/hyperlink" Target="https://www.hackster.io/" TargetMode="External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msdn.microsoft.com/en-us/library/windows/apps/xaml/windows.devices.gpio.aspx?f=255&amp;MSPPError=-2147217396" TargetMode="External"/><Relationship Id="rId3" Type="http://schemas.openxmlformats.org/officeDocument/2006/relationships/hyperlink" Target="http://www.arduino.cc/" TargetMode="External"/><Relationship Id="rId4" Type="http://schemas.openxmlformats.org/officeDocument/2006/relationships/hyperlink" Target="https://www.sparkfun.com/products/12582" TargetMode="External"/><Relationship Id="rId5" Type="http://schemas.openxmlformats.org/officeDocument/2006/relationships/hyperlink" Target="http://ms-iot.github.io/content/en-US/win10/SetupWVSA.htm" TargetMode="External"/><Relationship Id="rId6" Type="http://schemas.openxmlformats.org/officeDocument/2006/relationships/hyperlink" Target="https://github.com/ms-iot/virtual-shields-arduino/" TargetMode="External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8.png"/><Relationship Id="rId3" Type="http://schemas.openxmlformats.org/officeDocument/2006/relationships/image" Target="../media/image4.tif"/><Relationship Id="rId4" Type="http://schemas.openxmlformats.org/officeDocument/2006/relationships/image" Target="../media/image5.tif"/><Relationship Id="rId5" Type="http://schemas.openxmlformats.org/officeDocument/2006/relationships/image" Target="../media/image6.tif"/><Relationship Id="rId6" Type="http://schemas.openxmlformats.org/officeDocument/2006/relationships/image" Target="../media/image7.tif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1.tif"/><Relationship Id="rId8" Type="http://schemas.openxmlformats.org/officeDocument/2006/relationships/image" Target="../media/image2.tif"/><Relationship Id="rId9" Type="http://schemas.openxmlformats.org/officeDocument/2006/relationships/image" Target="../media/image3.tif"/><Relationship Id="rId10" Type="http://schemas.openxmlformats.org/officeDocument/2006/relationships/image" Target="../media/image7.jpeg"/><Relationship Id="rId11" Type="http://schemas.openxmlformats.org/officeDocument/2006/relationships/image" Target="../media/image8.jpeg"/><Relationship Id="rId12" Type="http://schemas.openxmlformats.org/officeDocument/2006/relationships/image" Target="../media/image9.jpeg"/><Relationship Id="rId13" Type="http://schemas.openxmlformats.org/officeDocument/2006/relationships/image" Target="../media/image10.jpeg"/><Relationship Id="rId14" Type="http://schemas.openxmlformats.org/officeDocument/2006/relationships/image" Target="../media/image11.jpeg"/><Relationship Id="rId15" Type="http://schemas.openxmlformats.org/officeDocument/2006/relationships/image" Target="../media/image12.jpeg"/><Relationship Id="rId16" Type="http://schemas.openxmlformats.org/officeDocument/2006/relationships/image" Target="../media/image6.png"/><Relationship Id="rId17" Type="http://schemas.openxmlformats.org/officeDocument/2006/relationships/image" Target="../media/image7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3.jpe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18.jpeg"/><Relationship Id="rId9" Type="http://schemas.openxmlformats.org/officeDocument/2006/relationships/image" Target="../media/image32.png"/><Relationship Id="rId10" Type="http://schemas.openxmlformats.org/officeDocument/2006/relationships/image" Target="../media/image19.jpeg"/><Relationship Id="rId11" Type="http://schemas.openxmlformats.org/officeDocument/2006/relationships/image" Target="../media/image20.jpeg"/><Relationship Id="rId12" Type="http://schemas.openxmlformats.org/officeDocument/2006/relationships/image" Target="../media/image21.jpeg"/><Relationship Id="rId13" Type="http://schemas.openxmlformats.org/officeDocument/2006/relationships/image" Target="../media/image22.jpeg"/><Relationship Id="rId14" Type="http://schemas.openxmlformats.org/officeDocument/2006/relationships/image" Target="../media/image33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pulcher@pulcher.biz" TargetMode="Externa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hyperlink" Target="http://www.raspberrypi.org" TargetMode="External"/><Relationship Id="rId4" Type="http://schemas.openxmlformats.org/officeDocument/2006/relationships/image" Target="../media/image18.png"/><Relationship Id="rId5" Type="http://schemas.openxmlformats.org/officeDocument/2006/relationships/hyperlink" Target="http://www.minnowboard.org" TargetMode="Externa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2400">
                <a:solidFill>
                  <a:srgbClr val="FFFFFF"/>
                </a:solidFill>
              </a:rPr>
            </a:fld>
          </a:p>
        </p:txBody>
      </p:sp>
      <p:sp>
        <p:nvSpPr>
          <p:cNvPr id="50" name="Shape 50"/>
          <p:cNvSpPr/>
          <p:nvPr>
            <p:ph type="title" idx="4294967295"/>
          </p:nvPr>
        </p:nvSpPr>
        <p:spPr>
          <a:xfrm>
            <a:off x="1027288" y="2722033"/>
            <a:ext cx="11054082" cy="2090703"/>
          </a:xfrm>
          <a:prstGeom prst="rect">
            <a:avLst/>
          </a:prstGeom>
        </p:spPr>
        <p:txBody>
          <a:bodyPr/>
          <a:lstStyle>
            <a:lvl1pPr defTabSz="566927">
              <a:defRPr b="1" sz="6324"/>
            </a:lvl1pPr>
          </a:lstStyle>
          <a:p>
            <a:pPr lvl="0">
              <a:defRPr b="0" sz="1800"/>
            </a:pPr>
            <a:r>
              <a:rPr b="1" sz="6324"/>
              <a:t>Welcome to the Windows IoT World</a:t>
            </a:r>
          </a:p>
        </p:txBody>
      </p:sp>
      <p:sp>
        <p:nvSpPr>
          <p:cNvPr id="51" name="Shape 51"/>
          <p:cNvSpPr/>
          <p:nvPr>
            <p:ph type="body" idx="4294967295"/>
          </p:nvPr>
        </p:nvSpPr>
        <p:spPr>
          <a:xfrm>
            <a:off x="1896533" y="4977553"/>
            <a:ext cx="9103361" cy="2492587"/>
          </a:xfrm>
          <a:prstGeom prst="rect">
            <a:avLst/>
          </a:prstGeom>
        </p:spPr>
        <p:txBody>
          <a:bodyPr/>
          <a:lstStyle/>
          <a:p>
            <a:pPr lvl="0" marL="0" indent="0" algn="ctr" defTabSz="914400">
              <a:buSzTx/>
              <a:buNone/>
              <a:defRPr sz="1800"/>
            </a:pPr>
            <a:r>
              <a:rPr sz="4400">
                <a:solidFill>
                  <a:srgbClr val="898989"/>
                </a:solidFill>
              </a:rPr>
              <a:t>Harold Pulcher</a:t>
            </a:r>
            <a:endParaRPr sz="4400">
              <a:solidFill>
                <a:srgbClr val="898989"/>
              </a:solidFill>
            </a:endParaRPr>
          </a:p>
          <a:p>
            <a:pPr lvl="0" marL="0" indent="0" algn="ctr" defTabSz="914400">
              <a:buSzTx/>
              <a:buNone/>
              <a:defRPr sz="1800"/>
            </a:pPr>
            <a:r>
              <a:rPr sz="4400">
                <a:solidFill>
                  <a:srgbClr val="898989"/>
                </a:solidFill>
              </a:rPr>
              <a:t>Improving Enterprises</a:t>
            </a:r>
          </a:p>
        </p:txBody>
      </p:sp>
      <p:pic>
        <p:nvPicPr>
          <p:cNvPr id="52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113175" cy="21855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What do you need?</a:t>
            </a:r>
          </a:p>
        </p:txBody>
      </p:sp>
      <p:sp>
        <p:nvSpPr>
          <p:cNvPr id="120" name="Shape 120"/>
          <p:cNvSpPr/>
          <p:nvPr>
            <p:ph type="body" idx="1"/>
          </p:nvPr>
        </p:nvSpPr>
        <p:spPr>
          <a:xfrm>
            <a:off x="518814" y="2590800"/>
            <a:ext cx="11849101" cy="6286500"/>
          </a:xfrm>
          <a:prstGeom prst="rect">
            <a:avLst/>
          </a:prstGeom>
        </p:spPr>
        <p:txBody>
          <a:bodyPr/>
          <a:lstStyle/>
          <a:p>
            <a:pPr lvl="0" marL="292607" indent="-292607" defTabSz="373887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432">
                <a:solidFill>
                  <a:srgbClr val="FFFFFF"/>
                </a:solidFill>
              </a:rPr>
              <a:t>Windows 10</a:t>
            </a:r>
            <a:endParaRPr sz="2432">
              <a:solidFill>
                <a:srgbClr val="FFFFFF"/>
              </a:solidFill>
            </a:endParaRPr>
          </a:p>
          <a:p>
            <a:pPr lvl="0" marL="292607" indent="-292607" defTabSz="373887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432">
                <a:solidFill>
                  <a:srgbClr val="FFFFFF"/>
                </a:solidFill>
              </a:rPr>
              <a:t>Visual Studio 2015</a:t>
            </a:r>
            <a:endParaRPr sz="2432">
              <a:solidFill>
                <a:srgbClr val="FFFFFF"/>
              </a:solidFill>
            </a:endParaRPr>
          </a:p>
          <a:p>
            <a:pPr lvl="0" marL="292607" indent="-292607" defTabSz="373887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432">
                <a:solidFill>
                  <a:srgbClr val="FFFFFF"/>
                </a:solidFill>
              </a:rPr>
              <a:t>http://ms-iot.github.io/content/en-US/GetStarted.htm</a:t>
            </a:r>
            <a:endParaRPr sz="2432">
              <a:solidFill>
                <a:srgbClr val="FFFFFF"/>
              </a:solidFill>
            </a:endParaRPr>
          </a:p>
          <a:p>
            <a:pPr lvl="0" marL="292607" indent="-292607" defTabSz="373887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432">
                <a:solidFill>
                  <a:srgbClr val="FFFFFF"/>
                </a:solidFill>
              </a:rPr>
              <a:t>Raspberry Pi 2</a:t>
            </a:r>
            <a:endParaRPr sz="2432">
              <a:solidFill>
                <a:srgbClr val="FFFFFF"/>
              </a:solidFill>
            </a:endParaRPr>
          </a:p>
          <a:p>
            <a:pPr lvl="0" marL="292607" indent="-292607" defTabSz="373887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432">
                <a:solidFill>
                  <a:srgbClr val="FFFFFF"/>
                </a:solidFill>
              </a:rPr>
              <a:t>5V micro USB power supply</a:t>
            </a:r>
            <a:endParaRPr sz="2432">
              <a:solidFill>
                <a:srgbClr val="FFFFFF"/>
              </a:solidFill>
            </a:endParaRPr>
          </a:p>
          <a:p>
            <a:pPr lvl="0" marL="292607" indent="-292607" defTabSz="373887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432">
                <a:solidFill>
                  <a:srgbClr val="FFFFFF"/>
                </a:solidFill>
              </a:rPr>
              <a:t>8GB(min) class 10 micro SD card &lt;- spend money on a good one!</a:t>
            </a:r>
            <a:endParaRPr sz="2432">
              <a:solidFill>
                <a:srgbClr val="FFFFFF"/>
              </a:solidFill>
            </a:endParaRPr>
          </a:p>
          <a:p>
            <a:pPr lvl="0" marL="292607" indent="-292607" defTabSz="373887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432">
                <a:solidFill>
                  <a:srgbClr val="FFFFFF"/>
                </a:solidFill>
              </a:rPr>
              <a:t>HDMI cable</a:t>
            </a:r>
            <a:endParaRPr sz="2432">
              <a:solidFill>
                <a:srgbClr val="FFFFFF"/>
              </a:solidFill>
            </a:endParaRPr>
          </a:p>
          <a:p>
            <a:pPr lvl="0" marL="292607" indent="-292607" defTabSz="373887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432">
                <a:solidFill>
                  <a:srgbClr val="FFFFFF"/>
                </a:solidFill>
              </a:rPr>
              <a:t>Enternet Cable</a:t>
            </a:r>
            <a:endParaRPr sz="2432">
              <a:solidFill>
                <a:srgbClr val="FFFFFF"/>
              </a:solidFill>
            </a:endParaRPr>
          </a:p>
          <a:p>
            <a:pPr lvl="0" marL="292607" indent="-292607" defTabSz="373887">
              <a:spcBef>
                <a:spcPts val="2600"/>
              </a:spcBef>
              <a:defRPr sz="1800">
                <a:solidFill>
                  <a:srgbClr val="000000"/>
                </a:solidFill>
              </a:defRPr>
            </a:pPr>
            <a:r>
              <a:rPr sz="2432">
                <a:solidFill>
                  <a:srgbClr val="FFFFFF"/>
                </a:solidFill>
              </a:rPr>
              <a:t>USB Mouse and Keyboard</a:t>
            </a: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asted-image.png"/>
          <p:cNvPicPr/>
          <p:nvPr/>
        </p:nvPicPr>
        <p:blipFill>
          <a:blip r:embed="rId2">
            <a:extLst/>
          </a:blip>
          <a:srcRect l="4165" t="0" r="4165" b="0"/>
          <a:stretch>
            <a:fillRect/>
          </a:stretch>
        </p:blipFill>
        <p:spPr>
          <a:xfrm>
            <a:off x="6718300" y="2590800"/>
            <a:ext cx="5334000" cy="628650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Raspberry Pi 2</a:t>
            </a:r>
          </a:p>
        </p:txBody>
      </p:sp>
      <p:sp>
        <p:nvSpPr>
          <p:cNvPr id="124" name="Shape 12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323850" indent="-323850" defTabSz="496570">
              <a:spcBef>
                <a:spcPts val="3200"/>
              </a:spcBef>
              <a:defRPr sz="1800">
                <a:solidFill>
                  <a:srgbClr val="000000"/>
                </a:solidFill>
              </a:defRPr>
            </a:pPr>
            <a:r>
              <a:rPr sz="2380">
                <a:solidFill>
                  <a:srgbClr val="FFFFFF"/>
                </a:solidFill>
              </a:rPr>
              <a:t>900 MHz Quad Core ArmV7 processor</a:t>
            </a:r>
            <a:endParaRPr sz="2380">
              <a:solidFill>
                <a:srgbClr val="FFFFFF"/>
              </a:solidFill>
            </a:endParaRPr>
          </a:p>
          <a:p>
            <a:pPr lvl="0" marL="323850" indent="-323850" defTabSz="496570">
              <a:spcBef>
                <a:spcPts val="3200"/>
              </a:spcBef>
              <a:defRPr sz="1800">
                <a:solidFill>
                  <a:srgbClr val="000000"/>
                </a:solidFill>
              </a:defRPr>
            </a:pPr>
            <a:r>
              <a:rPr sz="2380">
                <a:solidFill>
                  <a:srgbClr val="FFFFFF"/>
                </a:solidFill>
              </a:rPr>
              <a:t>1GB Ram</a:t>
            </a:r>
            <a:endParaRPr sz="2380">
              <a:solidFill>
                <a:srgbClr val="FFFFFF"/>
              </a:solidFill>
            </a:endParaRPr>
          </a:p>
          <a:p>
            <a:pPr lvl="0" marL="323850" indent="-323850" defTabSz="496570">
              <a:spcBef>
                <a:spcPts val="3200"/>
              </a:spcBef>
              <a:defRPr sz="1800">
                <a:solidFill>
                  <a:srgbClr val="000000"/>
                </a:solidFill>
              </a:defRPr>
            </a:pPr>
            <a:r>
              <a:rPr sz="2380">
                <a:solidFill>
                  <a:srgbClr val="FFFFFF"/>
                </a:solidFill>
              </a:rPr>
              <a:t>4 USB ports</a:t>
            </a:r>
            <a:endParaRPr sz="2380">
              <a:solidFill>
                <a:srgbClr val="FFFFFF"/>
              </a:solidFill>
            </a:endParaRPr>
          </a:p>
          <a:p>
            <a:pPr lvl="0" marL="323850" indent="-323850" defTabSz="496570">
              <a:spcBef>
                <a:spcPts val="3200"/>
              </a:spcBef>
              <a:defRPr sz="1800">
                <a:solidFill>
                  <a:srgbClr val="000000"/>
                </a:solidFill>
              </a:defRPr>
            </a:pPr>
            <a:r>
              <a:rPr sz="2380">
                <a:solidFill>
                  <a:srgbClr val="FFFFFF"/>
                </a:solidFill>
              </a:rPr>
              <a:t>HDMI </a:t>
            </a:r>
            <a:endParaRPr sz="2380">
              <a:solidFill>
                <a:srgbClr val="FFFFFF"/>
              </a:solidFill>
            </a:endParaRPr>
          </a:p>
          <a:p>
            <a:pPr lvl="0" marL="323850" indent="-323850" defTabSz="496570">
              <a:spcBef>
                <a:spcPts val="3200"/>
              </a:spcBef>
              <a:defRPr sz="1800">
                <a:solidFill>
                  <a:srgbClr val="000000"/>
                </a:solidFill>
              </a:defRPr>
            </a:pPr>
            <a:r>
              <a:rPr sz="2380">
                <a:solidFill>
                  <a:srgbClr val="FFFFFF"/>
                </a:solidFill>
              </a:rPr>
              <a:t>GPU</a:t>
            </a:r>
            <a:endParaRPr sz="2380">
              <a:solidFill>
                <a:srgbClr val="FFFFFF"/>
              </a:solidFill>
            </a:endParaRPr>
          </a:p>
          <a:p>
            <a:pPr lvl="0" marL="323850" indent="-323850" defTabSz="496570">
              <a:spcBef>
                <a:spcPts val="3200"/>
              </a:spcBef>
              <a:defRPr sz="1800">
                <a:solidFill>
                  <a:srgbClr val="000000"/>
                </a:solidFill>
              </a:defRPr>
            </a:pPr>
            <a:r>
              <a:rPr sz="2380">
                <a:solidFill>
                  <a:srgbClr val="FFFFFF"/>
                </a:solidFill>
              </a:rPr>
              <a:t>GPIO</a:t>
            </a:r>
            <a:endParaRPr sz="2380">
              <a:solidFill>
                <a:srgbClr val="FFFFFF"/>
              </a:solidFill>
            </a:endParaRPr>
          </a:p>
          <a:p>
            <a:pPr lvl="0" marL="323850" indent="-323850" defTabSz="496570">
              <a:spcBef>
                <a:spcPts val="3200"/>
              </a:spcBef>
              <a:defRPr sz="1800">
                <a:solidFill>
                  <a:srgbClr val="000000"/>
                </a:solidFill>
              </a:defRPr>
            </a:pPr>
            <a:r>
              <a:rPr sz="2380">
                <a:solidFill>
                  <a:srgbClr val="FFFFFF"/>
                </a:solidFill>
              </a:rPr>
              <a:t>SPI</a:t>
            </a:r>
            <a:endParaRPr sz="2380">
              <a:solidFill>
                <a:srgbClr val="FFFFFF"/>
              </a:solidFill>
            </a:endParaRPr>
          </a:p>
          <a:p>
            <a:pPr lvl="0" marL="323850" indent="-323850" defTabSz="496570">
              <a:spcBef>
                <a:spcPts val="3200"/>
              </a:spcBef>
              <a:defRPr sz="1800">
                <a:solidFill>
                  <a:srgbClr val="000000"/>
                </a:solidFill>
              </a:defRPr>
            </a:pPr>
            <a:r>
              <a:rPr sz="2380">
                <a:solidFill>
                  <a:srgbClr val="FFFFFF"/>
                </a:solidFill>
              </a:rPr>
              <a:t>Ethernet</a:t>
            </a: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xfrm>
            <a:off x="750466" y="469900"/>
            <a:ext cx="11503869" cy="1311375"/>
          </a:xfrm>
          <a:prstGeom prst="rect">
            <a:avLst/>
          </a:prstGeom>
        </p:spPr>
        <p:txBody>
          <a:bodyPr/>
          <a:lstStyle>
            <a:lvl1pPr defTabSz="426466">
              <a:defRPr sz="584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840">
                <a:solidFill>
                  <a:srgbClr val="FFFFFF"/>
                </a:solidFill>
              </a:rPr>
              <a:t>Enough already! How do I do this!</a:t>
            </a:r>
          </a:p>
        </p:txBody>
      </p:sp>
      <p:pic>
        <p:nvPicPr>
          <p:cNvPr id="127" name="mount iso.png"/>
          <p:cNvPicPr/>
          <p:nvPr/>
        </p:nvPicPr>
        <p:blipFill>
          <a:blip r:embed="rId2">
            <a:extLst/>
          </a:blip>
          <a:srcRect l="3777" t="14388" r="821" b="0"/>
          <a:stretch>
            <a:fillRect/>
          </a:stretch>
        </p:blipFill>
        <p:spPr>
          <a:xfrm>
            <a:off x="1500022" y="1765045"/>
            <a:ext cx="10589270" cy="4242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where is the ffu.png"/>
          <p:cNvPicPr/>
          <p:nvPr/>
        </p:nvPicPr>
        <p:blipFill>
          <a:blip r:embed="rId3">
            <a:extLst/>
          </a:blip>
          <a:srcRect l="2525" t="5975" r="1534" b="65561"/>
          <a:stretch>
            <a:fillRect/>
          </a:stretch>
        </p:blipFill>
        <p:spPr>
          <a:xfrm>
            <a:off x="1620671" y="6441268"/>
            <a:ext cx="10348203" cy="16533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flash the sd car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0933" y="362901"/>
            <a:ext cx="10622934" cy="90277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asted-image.png"/>
          <p:cNvPicPr/>
          <p:nvPr/>
        </p:nvPicPr>
        <p:blipFill>
          <a:blip r:embed="rId2">
            <a:extLst/>
          </a:blip>
          <a:srcRect l="0" t="4822" r="0" b="4822"/>
          <a:stretch>
            <a:fillRect/>
          </a:stretch>
        </p:blipFill>
        <p:spPr>
          <a:xfrm>
            <a:off x="1600200" y="635000"/>
            <a:ext cx="9779000" cy="591820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hape 13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hook up the board</a:t>
            </a:r>
          </a:p>
        </p:txBody>
      </p:sp>
      <p:sp>
        <p:nvSpPr>
          <p:cNvPr id="134" name="Shape 13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/>
        </p:nvSpPr>
        <p:spPr>
          <a:xfrm>
            <a:off x="1270000" y="6362700"/>
            <a:ext cx="10464800" cy="53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lvl="0">
              <a:defRPr b="1" sz="28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7" name="Shape 137"/>
          <p:cNvSpPr/>
          <p:nvPr/>
        </p:nvSpPr>
        <p:spPr>
          <a:xfrm>
            <a:off x="1270000" y="4254500"/>
            <a:ext cx="10464800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2400"/>
              </a:spcBef>
              <a:defRPr sz="4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If everything goes right…..</a:t>
            </a: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The Bad News :(</a:t>
            </a:r>
          </a:p>
        </p:txBody>
      </p:sp>
      <p:sp>
        <p:nvSpPr>
          <p:cNvPr id="140" name="Shape 14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Ethernet and RASPBERRY PI USB WIFI DONGLE is supported. </a:t>
            </a:r>
            <a:endParaRPr sz="38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Lots of Universal APIs are not functional</a:t>
            </a:r>
          </a:p>
        </p:txBody>
      </p:sp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The Good News!</a:t>
            </a:r>
          </a:p>
        </p:txBody>
      </p:sp>
      <p:sp>
        <p:nvSpPr>
          <p:cNvPr id="143" name="Shape 14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Tons of stuff works!</a:t>
            </a:r>
          </a:p>
        </p:txBody>
      </p:sp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640">
                <a:solidFill>
                  <a:srgbClr val="FFFFFF"/>
                </a:solidFill>
              </a:rPr>
              <a:t>So how do we talk to this thing?</a:t>
            </a:r>
          </a:p>
        </p:txBody>
      </p:sp>
      <p:sp>
        <p:nvSpPr>
          <p:cNvPr id="146" name="Shape 146"/>
          <p:cNvSpPr/>
          <p:nvPr>
            <p:ph type="body" idx="1"/>
          </p:nvPr>
        </p:nvSpPr>
        <p:spPr>
          <a:xfrm>
            <a:off x="952500" y="2590800"/>
            <a:ext cx="11099800" cy="133836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http://&lt;ip address&gt;:8080</a:t>
            </a:r>
          </a:p>
        </p:txBody>
      </p:sp>
      <p:sp>
        <p:nvSpPr>
          <p:cNvPr id="147" name="Shape 147"/>
          <p:cNvSpPr/>
          <p:nvPr/>
        </p:nvSpPr>
        <p:spPr>
          <a:xfrm>
            <a:off x="952500" y="3403600"/>
            <a:ext cx="11099800" cy="1338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marL="457200" indent="-457200" algn="l">
              <a:spcBef>
                <a:spcPts val="4200"/>
              </a:spcBef>
              <a:buSzPct val="75000"/>
              <a:buChar char="•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PowerShell &lt;- in admin mode</a:t>
            </a:r>
          </a:p>
        </p:txBody>
      </p:sp>
      <p:sp>
        <p:nvSpPr>
          <p:cNvPr id="148" name="Shape 148"/>
          <p:cNvSpPr/>
          <p:nvPr/>
        </p:nvSpPr>
        <p:spPr>
          <a:xfrm>
            <a:off x="952500" y="5765800"/>
            <a:ext cx="11099800" cy="1338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marL="457200" indent="-457200" algn="l">
              <a:spcBef>
                <a:spcPts val="4200"/>
              </a:spcBef>
              <a:buSzPct val="75000"/>
              <a:buChar char="•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ssh &lt;- almost any flavor</a:t>
            </a:r>
          </a:p>
        </p:txBody>
      </p:sp>
      <p:pic>
        <p:nvPicPr>
          <p:cNvPr id="14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7750" y="4656980"/>
            <a:ext cx="10248900" cy="1041401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/>
        </p:nvSpPr>
        <p:spPr>
          <a:xfrm>
            <a:off x="952500" y="7035800"/>
            <a:ext cx="11099800" cy="1338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marL="457200" indent="-457200" algn="l">
              <a:spcBef>
                <a:spcPts val="4200"/>
              </a:spcBef>
              <a:buSzPct val="75000"/>
              <a:buChar char="•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ftp</a:t>
            </a:r>
          </a:p>
        </p:txBody>
      </p:sp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0617" y="2462410"/>
            <a:ext cx="9583565" cy="6555923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defRPr sz="7919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919">
                <a:solidFill>
                  <a:srgbClr val="FFFFFF"/>
                </a:solidFill>
              </a:rPr>
              <a:t>What is this GPIO thing?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>
            <p:ph type="title" idx="4294967295"/>
          </p:nvPr>
        </p:nvSpPr>
        <p:spPr>
          <a:xfrm>
            <a:off x="-1" y="-1"/>
            <a:ext cx="13004802" cy="1083735"/>
          </a:xfrm>
          <a:prstGeom prst="rect">
            <a:avLst/>
          </a:prstGeom>
        </p:spPr>
        <p:txBody>
          <a:bodyPr/>
          <a:lstStyle>
            <a:lvl1pPr defTabSz="905255">
              <a:defRPr sz="6138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FFFFFF"/>
                </a:solidFill>
              </a:rPr>
              <a:t>Welcome to Houston TechFest</a:t>
            </a:r>
          </a:p>
        </p:txBody>
      </p:sp>
      <p:sp>
        <p:nvSpPr>
          <p:cNvPr id="55" name="Shape 55"/>
          <p:cNvSpPr/>
          <p:nvPr>
            <p:ph type="body" idx="4294967295"/>
          </p:nvPr>
        </p:nvSpPr>
        <p:spPr>
          <a:xfrm>
            <a:off x="433493" y="3714044"/>
            <a:ext cx="11921068" cy="2709334"/>
          </a:xfrm>
          <a:prstGeom prst="rect">
            <a:avLst/>
          </a:prstGeom>
        </p:spPr>
        <p:txBody>
          <a:bodyPr/>
          <a:lstStyle/>
          <a:p>
            <a:pPr lvl="0" marL="242887" indent="-242887" defTabSz="914400">
              <a:spcBef>
                <a:spcPts val="500"/>
              </a:spcBef>
              <a:defRPr sz="1800"/>
            </a:pPr>
            <a:r>
              <a:rPr sz="3400"/>
              <a:t>Please turn off all electronic devices or set them to vibrate.</a:t>
            </a:r>
            <a:endParaRPr sz="3400"/>
          </a:p>
          <a:p>
            <a:pPr lvl="0" marL="242887" indent="-242887" defTabSz="914400">
              <a:spcBef>
                <a:spcPts val="500"/>
              </a:spcBef>
              <a:defRPr sz="1800"/>
            </a:pPr>
            <a:r>
              <a:rPr sz="3400"/>
              <a:t>If you must take a phone call, please do so in the lobby so as not to disturb others.</a:t>
            </a:r>
            <a:endParaRPr sz="3400"/>
          </a:p>
          <a:p>
            <a:pPr lvl="0" marL="242887" indent="-242887" defTabSz="914400">
              <a:spcBef>
                <a:spcPts val="500"/>
              </a:spcBef>
              <a:defRPr sz="1800"/>
            </a:pPr>
            <a:r>
              <a:rPr sz="3400"/>
              <a:t>Thanks to our Diamond Sponsors:</a:t>
            </a:r>
          </a:p>
        </p:txBody>
      </p:sp>
      <p:sp>
        <p:nvSpPr>
          <p:cNvPr id="56" name="Shape 56"/>
          <p:cNvSpPr/>
          <p:nvPr/>
        </p:nvSpPr>
        <p:spPr>
          <a:xfrm>
            <a:off x="453813" y="1652693"/>
            <a:ext cx="11900748" cy="167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defTabSz="914400">
              <a:defRPr sz="1800">
                <a:solidFill>
                  <a:srgbClr val="000000"/>
                </a:solidFill>
              </a:defRPr>
            </a:pPr>
            <a:r>
              <a:rPr b="1" sz="5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Thank you for being a part of the </a:t>
            </a:r>
            <a:br>
              <a:rPr b="1" sz="5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sz="5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b="1" baseline="30559" sz="5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b="1" sz="5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Annual Houston TechFest!</a:t>
            </a:r>
          </a:p>
        </p:txBody>
      </p:sp>
      <p:pic>
        <p:nvPicPr>
          <p:cNvPr id="57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6986" y="6685280"/>
            <a:ext cx="4226561" cy="1555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857" y="6719146"/>
            <a:ext cx="5883770" cy="1517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asted-image.png"/>
          <p:cNvPicPr/>
          <p:nvPr/>
        </p:nvPicPr>
        <p:blipFill>
          <a:blip r:embed="rId2">
            <a:extLst/>
          </a:blip>
          <a:srcRect l="0" t="0" r="32683" b="0"/>
          <a:stretch>
            <a:fillRect/>
          </a:stretch>
        </p:blipFill>
        <p:spPr>
          <a:xfrm>
            <a:off x="1418004" y="2597150"/>
            <a:ext cx="10367596" cy="628650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hape 1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The API</a:t>
            </a:r>
          </a:p>
        </p:txBody>
      </p:sp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/>
        </p:nvSpPr>
        <p:spPr>
          <a:xfrm>
            <a:off x="1270000" y="6362700"/>
            <a:ext cx="10464800" cy="53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lvl="0">
              <a:defRPr b="1" sz="28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9" name="Shape 159"/>
          <p:cNvSpPr/>
          <p:nvPr/>
        </p:nvSpPr>
        <p:spPr>
          <a:xfrm>
            <a:off x="1270000" y="4254500"/>
            <a:ext cx="10464800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2400"/>
              </a:spcBef>
              <a:defRPr sz="4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Stop! PotPushBlinky time…</a:t>
            </a:r>
          </a:p>
        </p:txBody>
      </p:sp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What the @#$%^!</a:t>
            </a:r>
          </a:p>
        </p:txBody>
      </p:sp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440">
                <a:solidFill>
                  <a:srgbClr val="FFFFFF"/>
                </a:solidFill>
              </a:rPr>
              <a:t>What you are gonna need</a:t>
            </a:r>
          </a:p>
        </p:txBody>
      </p:sp>
      <p:sp>
        <p:nvSpPr>
          <p:cNvPr id="164" name="Shape 16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Arduino UNO R3</a:t>
            </a:r>
            <a:endParaRPr sz="38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SparkFun BlueSMiRF Gold</a:t>
            </a:r>
            <a:endParaRPr sz="38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Arduino Development Environment</a:t>
            </a:r>
            <a:endParaRPr sz="38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Breadboard and associated electronic bits</a:t>
            </a:r>
            <a:endParaRPr sz="38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Lumia 520, Lumia 635, Lumina 640…  &lt;- huh?</a:t>
            </a:r>
          </a:p>
        </p:txBody>
      </p:sp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Virtual Shield?</a:t>
            </a:r>
          </a:p>
        </p:txBody>
      </p:sp>
      <p:sp>
        <p:nvSpPr>
          <p:cNvPr id="167" name="Shape 167"/>
          <p:cNvSpPr/>
          <p:nvPr>
            <p:ph type="body" idx="1"/>
          </p:nvPr>
        </p:nvSpPr>
        <p:spPr>
          <a:xfrm>
            <a:off x="1816100" y="2597150"/>
            <a:ext cx="3848100" cy="6286500"/>
          </a:xfrm>
          <a:prstGeom prst="rect">
            <a:avLst/>
          </a:prstGeom>
        </p:spPr>
        <p:txBody>
          <a:bodyPr/>
          <a:lstStyle/>
          <a:p>
            <a:pPr lvl="0" marL="269747" indent="-269747" defTabSz="344677"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sz="2241">
                <a:solidFill>
                  <a:srgbClr val="FFFFFF"/>
                </a:solidFill>
              </a:rPr>
              <a:t>Accelerometer</a:t>
            </a:r>
            <a:endParaRPr sz="2241">
              <a:solidFill>
                <a:srgbClr val="FFFFFF"/>
              </a:solidFill>
            </a:endParaRPr>
          </a:p>
          <a:p>
            <a:pPr lvl="0" marL="269747" indent="-269747" defTabSz="344677"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sz="2241">
                <a:solidFill>
                  <a:srgbClr val="FFFFFF"/>
                </a:solidFill>
              </a:rPr>
              <a:t>Compass</a:t>
            </a:r>
            <a:endParaRPr sz="2241">
              <a:solidFill>
                <a:srgbClr val="FFFFFF"/>
              </a:solidFill>
            </a:endParaRPr>
          </a:p>
          <a:p>
            <a:pPr lvl="0" marL="269747" indent="-269747" defTabSz="344677"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sz="2241">
                <a:solidFill>
                  <a:srgbClr val="FFFFFF"/>
                </a:solidFill>
              </a:rPr>
              <a:t>Geolocator (GPS)</a:t>
            </a:r>
            <a:endParaRPr sz="2241">
              <a:solidFill>
                <a:srgbClr val="FFFFFF"/>
              </a:solidFill>
            </a:endParaRPr>
          </a:p>
          <a:p>
            <a:pPr lvl="0" marL="269747" indent="-269747" defTabSz="344677"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sz="2241">
                <a:solidFill>
                  <a:srgbClr val="FFFFFF"/>
                </a:solidFill>
              </a:rPr>
              <a:t>Gyrometer</a:t>
            </a:r>
            <a:endParaRPr sz="2241">
              <a:solidFill>
                <a:srgbClr val="FFFFFF"/>
              </a:solidFill>
            </a:endParaRPr>
          </a:p>
          <a:p>
            <a:pPr lvl="0" marL="269747" indent="-269747" defTabSz="344677"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sz="2241">
                <a:solidFill>
                  <a:srgbClr val="FFFFFF"/>
                </a:solidFill>
              </a:rPr>
              <a:t>Light Sensor</a:t>
            </a:r>
            <a:endParaRPr sz="2241">
              <a:solidFill>
                <a:srgbClr val="FFFFFF"/>
              </a:solidFill>
            </a:endParaRPr>
          </a:p>
          <a:p>
            <a:pPr lvl="0" marL="269747" indent="-269747" defTabSz="344677"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sz="2241">
                <a:solidFill>
                  <a:srgbClr val="FFFFFF"/>
                </a:solidFill>
              </a:rPr>
              <a:t>Orientation</a:t>
            </a:r>
            <a:endParaRPr sz="2241">
              <a:solidFill>
                <a:srgbClr val="FFFFFF"/>
              </a:solidFill>
            </a:endParaRPr>
          </a:p>
          <a:p>
            <a:pPr lvl="0" marL="269747" indent="-269747" defTabSz="344677"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sz="2241">
                <a:solidFill>
                  <a:srgbClr val="FFFFFF"/>
                </a:solidFill>
              </a:rPr>
              <a:t>Camera</a:t>
            </a:r>
            <a:endParaRPr sz="2241">
              <a:solidFill>
                <a:srgbClr val="FFFFFF"/>
              </a:solidFill>
            </a:endParaRPr>
          </a:p>
          <a:p>
            <a:pPr lvl="0" marL="269747" indent="-269747" defTabSz="344677"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sz="2241">
                <a:solidFill>
                  <a:srgbClr val="FFFFFF"/>
                </a:solidFill>
              </a:rPr>
              <a:t>Speech to Text and Speech Recognition</a:t>
            </a:r>
            <a:endParaRPr sz="2241">
              <a:solidFill>
                <a:srgbClr val="FFFFFF"/>
              </a:solidFill>
            </a:endParaRPr>
          </a:p>
          <a:p>
            <a:pPr lvl="0" marL="269747" indent="-269747" defTabSz="344677"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sz="2241">
                <a:solidFill>
                  <a:srgbClr val="FFFFFF"/>
                </a:solidFill>
              </a:rPr>
              <a:t>can receive table data from previous web search</a:t>
            </a:r>
          </a:p>
        </p:txBody>
      </p:sp>
      <p:sp>
        <p:nvSpPr>
          <p:cNvPr id="168" name="Shape 168"/>
          <p:cNvSpPr/>
          <p:nvPr/>
        </p:nvSpPr>
        <p:spPr>
          <a:xfrm>
            <a:off x="7200900" y="2597150"/>
            <a:ext cx="38481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 marL="269747" indent="-269747" algn="l" defTabSz="344677">
              <a:spcBef>
                <a:spcPts val="2400"/>
              </a:spcBef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2241">
                <a:solidFill>
                  <a:srgbClr val="FFFFFF"/>
                </a:solidFill>
              </a:rPr>
              <a:t>Device info (name, date/time/timezone, os)</a:t>
            </a:r>
            <a:endParaRPr sz="2241">
              <a:solidFill>
                <a:srgbClr val="FFFFFF"/>
              </a:solidFill>
            </a:endParaRPr>
          </a:p>
          <a:p>
            <a:pPr lvl="0" marL="269747" indent="-269747" algn="l" defTabSz="344677">
              <a:spcBef>
                <a:spcPts val="2400"/>
              </a:spcBef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2241">
                <a:solidFill>
                  <a:srgbClr val="FFFFFF"/>
                </a:solidFill>
              </a:rPr>
              <a:t>Email (initiation)</a:t>
            </a:r>
            <a:endParaRPr sz="2241">
              <a:solidFill>
                <a:srgbClr val="FFFFFF"/>
              </a:solidFill>
            </a:endParaRPr>
          </a:p>
          <a:p>
            <a:pPr lvl="0" marL="269747" indent="-269747" algn="l" defTabSz="344677">
              <a:spcBef>
                <a:spcPts val="2400"/>
              </a:spcBef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2241">
                <a:solidFill>
                  <a:srgbClr val="FFFFFF"/>
                </a:solidFill>
              </a:rPr>
              <a:t>Microphone</a:t>
            </a:r>
            <a:endParaRPr sz="2241">
              <a:solidFill>
                <a:srgbClr val="FFFFFF"/>
              </a:solidFill>
            </a:endParaRPr>
          </a:p>
          <a:p>
            <a:pPr lvl="0" marL="269747" indent="-269747" algn="l" defTabSz="344677">
              <a:spcBef>
                <a:spcPts val="2400"/>
              </a:spcBef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2241">
                <a:solidFill>
                  <a:srgbClr val="FFFFFF"/>
                </a:solidFill>
              </a:rPr>
              <a:t>Notifications (Tile/Toast)</a:t>
            </a:r>
            <a:endParaRPr sz="2241">
              <a:solidFill>
                <a:srgbClr val="FFFFFF"/>
              </a:solidFill>
            </a:endParaRPr>
          </a:p>
          <a:p>
            <a:pPr lvl="0" marL="269747" indent="-269747" algn="l" defTabSz="344677">
              <a:spcBef>
                <a:spcPts val="2400"/>
              </a:spcBef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2241">
                <a:solidFill>
                  <a:srgbClr val="FFFFFF"/>
                </a:solidFill>
              </a:rPr>
              <a:t>Screen (Text, Images, Audio/Video, Rectangles, Buttons, Touchscreen)</a:t>
            </a:r>
            <a:endParaRPr sz="2241">
              <a:solidFill>
                <a:srgbClr val="FFFFFF"/>
              </a:solidFill>
            </a:endParaRPr>
          </a:p>
          <a:p>
            <a:pPr lvl="0" marL="269747" indent="-269747" algn="l" defTabSz="344677">
              <a:spcBef>
                <a:spcPts val="2400"/>
              </a:spcBef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2241">
                <a:solidFill>
                  <a:srgbClr val="FFFFFF"/>
                </a:solidFill>
              </a:rPr>
              <a:t>Sms (initiation)</a:t>
            </a:r>
            <a:endParaRPr sz="2241">
              <a:solidFill>
                <a:srgbClr val="FFFFFF"/>
              </a:solidFill>
            </a:endParaRPr>
          </a:p>
          <a:p>
            <a:pPr lvl="0" marL="269747" indent="-269747" algn="l" defTabSz="344677">
              <a:spcBef>
                <a:spcPts val="2400"/>
              </a:spcBef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2241">
                <a:solidFill>
                  <a:srgbClr val="FFFFFF"/>
                </a:solidFill>
              </a:rPr>
              <a:t>Web (Get and Post with result parsing)</a:t>
            </a:r>
            <a:endParaRPr sz="2241">
              <a:solidFill>
                <a:srgbClr val="FFFFFF"/>
              </a:solidFill>
            </a:endParaRPr>
          </a:p>
          <a:p>
            <a:pPr lvl="0" marL="269747" indent="-269747" algn="l" defTabSz="344677">
              <a:spcBef>
                <a:spcPts val="2400"/>
              </a:spcBef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2241">
                <a:solidFill>
                  <a:srgbClr val="FFFFFF"/>
                </a:solidFill>
              </a:rPr>
              <a:t>Vibration</a:t>
            </a:r>
          </a:p>
        </p:txBody>
      </p:sp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1270000" y="6362700"/>
            <a:ext cx="10464800" cy="53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lvl="0">
              <a:defRPr b="1" sz="28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1" name="Shape 171"/>
          <p:cNvSpPr/>
          <p:nvPr/>
        </p:nvSpPr>
        <p:spPr>
          <a:xfrm>
            <a:off x="1270000" y="4254500"/>
            <a:ext cx="10464800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2400"/>
              </a:spcBef>
              <a:defRPr sz="4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Stop! Arduino Time…</a:t>
            </a:r>
          </a:p>
        </p:txBody>
      </p:sp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type="title"/>
          </p:nvPr>
        </p:nvSpPr>
        <p:spPr>
          <a:xfrm>
            <a:off x="952500" y="406400"/>
            <a:ext cx="11099800" cy="13208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Links</a:t>
            </a:r>
          </a:p>
        </p:txBody>
      </p:sp>
      <p:sp>
        <p:nvSpPr>
          <p:cNvPr id="174" name="Shape 174"/>
          <p:cNvSpPr/>
          <p:nvPr>
            <p:ph type="body" idx="1"/>
          </p:nvPr>
        </p:nvSpPr>
        <p:spPr>
          <a:xfrm>
            <a:off x="952500" y="1727200"/>
            <a:ext cx="11099800" cy="7150100"/>
          </a:xfrm>
          <a:prstGeom prst="rect">
            <a:avLst/>
          </a:prstGeom>
        </p:spPr>
        <p:txBody>
          <a:bodyPr/>
          <a:lstStyle/>
          <a:p>
            <a:pPr lvl="0" marL="457199" indent="-457199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That wifi dongle link: https://www.raspberrypi.org/products/usb-wifi-dongle/</a:t>
            </a:r>
            <a:endParaRPr sz="3000">
              <a:solidFill>
                <a:srgbClr val="FFFFFF"/>
              </a:solidFill>
            </a:endParaRPr>
          </a:p>
          <a:p>
            <a:pPr lvl="0" marL="457199" indent="-457199">
              <a:defRPr sz="1800">
                <a:solidFill>
                  <a:srgbClr val="000000"/>
                </a:solidFill>
              </a:defRPr>
            </a:pPr>
            <a:r>
              <a:rPr sz="3000" u="sng">
                <a:solidFill>
                  <a:srgbClr val="FFFFFF"/>
                </a:solidFill>
                <a:hlinkClick r:id="rId2" invalidUrl="" action="" tgtFrame="" tooltip="" history="1" highlightClick="0" endSnd="0"/>
              </a:rPr>
              <a:t>https://dev.windows.com/en-us/iot</a:t>
            </a:r>
            <a:endParaRPr sz="3000">
              <a:solidFill>
                <a:srgbClr val="FFFFFF"/>
              </a:solidFill>
            </a:endParaRPr>
          </a:p>
          <a:p>
            <a:pPr lvl="0" marL="457199" indent="-457199">
              <a:defRPr sz="1800">
                <a:solidFill>
                  <a:srgbClr val="000000"/>
                </a:solidFill>
              </a:defRPr>
            </a:pPr>
            <a:r>
              <a:rPr sz="3000" u="sng">
                <a:solidFill>
                  <a:srgbClr val="FFFFFF"/>
                </a:solidFill>
                <a:hlinkClick r:id="rId3" invalidUrl="" action="" tgtFrame="" tooltip="" history="1" highlightClick="0" endSnd="0"/>
              </a:rPr>
              <a:t>https://insider.windows.com/</a:t>
            </a:r>
            <a:endParaRPr sz="3000">
              <a:solidFill>
                <a:srgbClr val="FFFFFF"/>
              </a:solidFill>
            </a:endParaRPr>
          </a:p>
          <a:p>
            <a:pPr lvl="0" marL="457199" indent="-457199">
              <a:defRPr sz="1800">
                <a:solidFill>
                  <a:srgbClr val="000000"/>
                </a:solidFill>
              </a:defRPr>
            </a:pPr>
            <a:r>
              <a:rPr sz="3000" u="sng">
                <a:solidFill>
                  <a:srgbClr val="FFFFFF"/>
                </a:solidFill>
                <a:hlinkClick r:id="rId4" invalidUrl="" action="" tgtFrame="" tooltip="" history="1" highlightClick="0" endSnd="0"/>
              </a:rPr>
              <a:t>https://ms-iot.github.io/content/en-US/win10/SetupRPI.htm</a:t>
            </a:r>
            <a:endParaRPr sz="3000">
              <a:solidFill>
                <a:srgbClr val="FFFFFF"/>
              </a:solidFill>
            </a:endParaRPr>
          </a:p>
          <a:p>
            <a:pPr lvl="0" marL="457199" indent="-457199">
              <a:defRPr sz="1800">
                <a:solidFill>
                  <a:srgbClr val="000000"/>
                </a:solidFill>
              </a:defRPr>
            </a:pPr>
            <a:r>
              <a:rPr sz="3000" u="sng">
                <a:solidFill>
                  <a:srgbClr val="FFFFFF"/>
                </a:solidFill>
                <a:hlinkClick r:id="rId5" invalidUrl="" action="" tgtFrame="" tooltip="" history="1" highlightClick="0" endSnd="0"/>
              </a:rPr>
              <a:t>https://ms-iot.github.io/content/en-US/win10/samples/PowerShell.htm</a:t>
            </a:r>
            <a:endParaRPr sz="3000">
              <a:solidFill>
                <a:srgbClr val="FFFFFF"/>
              </a:solidFill>
            </a:endParaRPr>
          </a:p>
          <a:p>
            <a:pPr lvl="0" marL="457199" indent="-457199">
              <a:defRPr sz="1800">
                <a:solidFill>
                  <a:srgbClr val="000000"/>
                </a:solidFill>
              </a:defRPr>
            </a:pPr>
            <a:r>
              <a:rPr sz="3000" u="sng">
                <a:solidFill>
                  <a:srgbClr val="FFFFFF"/>
                </a:solidFill>
                <a:hlinkClick r:id="rId6" invalidUrl="" action="" tgtFrame="" tooltip="" history="1" highlightClick="0" endSnd="0"/>
              </a:rPr>
              <a:t>https://www.hackster.io/</a:t>
            </a:r>
          </a:p>
        </p:txBody>
      </p:sp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52627" indent="-452627" defTabSz="578358">
              <a:spcBef>
                <a:spcPts val="4100"/>
              </a:spcBef>
              <a:defRPr sz="1800">
                <a:solidFill>
                  <a:srgbClr val="000000"/>
                </a:solidFill>
              </a:defRPr>
            </a:pPr>
            <a:r>
              <a:rPr sz="3762" u="sng">
                <a:solidFill>
                  <a:srgbClr val="FFFFFF"/>
                </a:solidFill>
                <a:hlinkClick r:id="rId2" invalidUrl="" action="" tgtFrame="" tooltip="" history="1" highlightClick="0" endSnd="0"/>
              </a:rPr>
              <a:t>https://msdn.microsoft.com/en-us/library/windows/apps/xaml/windows.devices.gpio.aspx?f=255&amp;MSPPError=-2147217396</a:t>
            </a:r>
            <a:endParaRPr sz="3762">
              <a:solidFill>
                <a:srgbClr val="FFFFFF"/>
              </a:solidFill>
            </a:endParaRPr>
          </a:p>
          <a:p>
            <a:pPr lvl="0" marL="452627" indent="-452627" defTabSz="578358">
              <a:spcBef>
                <a:spcPts val="4100"/>
              </a:spcBef>
              <a:defRPr sz="1800">
                <a:solidFill>
                  <a:srgbClr val="000000"/>
                </a:solidFill>
              </a:defRPr>
            </a:pPr>
            <a:r>
              <a:rPr sz="3762" u="sng">
                <a:solidFill>
                  <a:srgbClr val="FFFFFF"/>
                </a:solidFill>
                <a:hlinkClick r:id="rId3" invalidUrl="" action="" tgtFrame="" tooltip="" history="1" highlightClick="0" endSnd="0"/>
              </a:rPr>
              <a:t>http://www.arduino.cc/</a:t>
            </a:r>
            <a:endParaRPr sz="3762">
              <a:solidFill>
                <a:srgbClr val="FFFFFF"/>
              </a:solidFill>
            </a:endParaRPr>
          </a:p>
          <a:p>
            <a:pPr lvl="0" marL="452627" indent="-452627" defTabSz="578358">
              <a:spcBef>
                <a:spcPts val="4100"/>
              </a:spcBef>
              <a:defRPr sz="1800">
                <a:solidFill>
                  <a:srgbClr val="000000"/>
                </a:solidFill>
              </a:defRPr>
            </a:pPr>
            <a:r>
              <a:rPr sz="3762" u="sng">
                <a:solidFill>
                  <a:srgbClr val="FFFFFF"/>
                </a:solidFill>
                <a:hlinkClick r:id="rId4" invalidUrl="" action="" tgtFrame="" tooltip="" history="1" highlightClick="0" endSnd="0"/>
              </a:rPr>
              <a:t>https://www.sparkfun.com/products/12582</a:t>
            </a:r>
            <a:endParaRPr sz="3762">
              <a:solidFill>
                <a:srgbClr val="FFFFFF"/>
              </a:solidFill>
            </a:endParaRPr>
          </a:p>
          <a:p>
            <a:pPr lvl="0" marL="452627" indent="-452627" defTabSz="578358">
              <a:spcBef>
                <a:spcPts val="4100"/>
              </a:spcBef>
              <a:defRPr sz="1800">
                <a:solidFill>
                  <a:srgbClr val="000000"/>
                </a:solidFill>
              </a:defRPr>
            </a:pPr>
            <a:r>
              <a:rPr sz="3762" u="sng">
                <a:solidFill>
                  <a:srgbClr val="FFFFFF"/>
                </a:solidFill>
                <a:hlinkClick r:id="rId5" invalidUrl="" action="" tgtFrame="" tooltip="" history="1" highlightClick="0" endSnd="0"/>
              </a:rPr>
              <a:t>http://ms-iot.github.io/content/en-US/win10/SetupWVSA.htm</a:t>
            </a:r>
            <a:endParaRPr sz="3762">
              <a:solidFill>
                <a:srgbClr val="FFFFFF"/>
              </a:solidFill>
            </a:endParaRPr>
          </a:p>
          <a:p>
            <a:pPr lvl="0" marL="452627" indent="-452627" defTabSz="578358">
              <a:spcBef>
                <a:spcPts val="4100"/>
              </a:spcBef>
              <a:defRPr sz="1800">
                <a:solidFill>
                  <a:srgbClr val="000000"/>
                </a:solidFill>
              </a:defRPr>
            </a:pPr>
            <a:r>
              <a:rPr sz="3762" u="sng">
                <a:solidFill>
                  <a:srgbClr val="FFFFFF"/>
                </a:solidFill>
                <a:hlinkClick r:id="rId6" invalidUrl="" action="" tgtFrame="" tooltip="" history="1" highlightClick="0" endSnd="0"/>
              </a:rPr>
              <a:t>https://github.com/ms-iot/virtual-shields-arduino/</a:t>
            </a:r>
          </a:p>
        </p:txBody>
      </p:sp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1A406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>
            <a:off x="7599692" y="6014681"/>
            <a:ext cx="5241506" cy="3305049"/>
          </a:xfrm>
          <a:prstGeom prst="rect">
            <a:avLst/>
          </a:prstGeom>
          <a:ln w="127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algn="l" defTabSz="68580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Join us for Monday Night Football!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l" defTabSz="685800"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l" defTabSz="68580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November 16, 2015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l" defTabSz="68580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Studio Movie Grill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l" defTabSz="68580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City Centre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l" defTabSz="685800"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l" defTabSz="68580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improvinghoustonmnf2015.eventbrite.com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l" defTabSz="685800">
              <a:defRPr sz="1800">
                <a:solidFill>
                  <a:srgbClr val="000000"/>
                </a:solidFill>
              </a:defRPr>
            </a:pPr>
            <a:endParaRPr u="sng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l" defTabSz="68580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Please include that I invited you! </a:t>
            </a:r>
          </a:p>
        </p:txBody>
      </p:sp>
      <p:sp>
        <p:nvSpPr>
          <p:cNvPr id="179" name="Shape 179"/>
          <p:cNvSpPr/>
          <p:nvPr/>
        </p:nvSpPr>
        <p:spPr>
          <a:xfrm>
            <a:off x="2783271" y="805018"/>
            <a:ext cx="2600608" cy="77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85800">
              <a:defRPr b="1" i="1" sz="4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b="0" i="0" sz="1800">
                <a:solidFill>
                  <a:srgbClr val="000000"/>
                </a:solidFill>
              </a:defRPr>
            </a:pPr>
            <a:r>
              <a:rPr b="1" i="1" sz="4200">
                <a:solidFill>
                  <a:srgbClr val="FFFFFF"/>
                </a:solidFill>
              </a:rPr>
              <a:t>Thank You!</a:t>
            </a:r>
          </a:p>
        </p:txBody>
      </p:sp>
      <p:pic>
        <p:nvPicPr>
          <p:cNvPr id="180" name="image2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518" y="349438"/>
            <a:ext cx="1815254" cy="1666241"/>
          </a:xfrm>
          <a:prstGeom prst="rect">
            <a:avLst/>
          </a:prstGeom>
          <a:ln w="12700">
            <a:solidFill>
              <a:srgbClr val="FFFFFF"/>
            </a:solidFill>
          </a:ln>
        </p:spPr>
      </p:pic>
      <p:sp>
        <p:nvSpPr>
          <p:cNvPr id="181" name="Shape 181"/>
          <p:cNvSpPr/>
          <p:nvPr/>
        </p:nvSpPr>
        <p:spPr>
          <a:xfrm>
            <a:off x="325517" y="4530520"/>
            <a:ext cx="6227141" cy="2517649"/>
          </a:xfrm>
          <a:prstGeom prst="rect">
            <a:avLst/>
          </a:prstGeom>
          <a:ln w="127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lvl="0" algn="l" defTabSz="68580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Upcoming Houston Classes:</a:t>
            </a:r>
            <a:endParaRPr sz="2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l" defTabSz="685800">
              <a:defRPr sz="1800">
                <a:solidFill>
                  <a:srgbClr val="000000"/>
                </a:solidFill>
              </a:defRPr>
            </a:pPr>
            <a:endParaRPr sz="2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l" defTabSz="685800">
              <a:spcBef>
                <a:spcPts val="200"/>
              </a:spcBef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PMP exam prep course, September 21-24.</a:t>
            </a:r>
            <a:endParaRPr sz="2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l" defTabSz="685800">
              <a:spcBef>
                <a:spcPts val="200"/>
              </a:spcBef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Professional Scrum Master (PSM), September 22-23.</a:t>
            </a:r>
            <a:endParaRPr sz="2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l" defTabSz="685800">
              <a:spcBef>
                <a:spcPts val="200"/>
              </a:spcBef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Professional Scrum Product Owner (PSPO), October 14-15.</a:t>
            </a:r>
            <a:endParaRPr sz="2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l" defTabSz="685800">
              <a:spcBef>
                <a:spcPts val="200"/>
              </a:spcBef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Agile Scrum Immersion, October 22-23.</a:t>
            </a:r>
            <a:endParaRPr sz="2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l" defTabSz="685800">
              <a:spcBef>
                <a:spcPts val="200"/>
              </a:spcBef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Professional Scrum Master (PSM), November 10-11</a:t>
            </a:r>
          </a:p>
        </p:txBody>
      </p:sp>
      <p:sp>
        <p:nvSpPr>
          <p:cNvPr id="182" name="Shape 182"/>
          <p:cNvSpPr/>
          <p:nvPr/>
        </p:nvSpPr>
        <p:spPr>
          <a:xfrm>
            <a:off x="325519" y="7738229"/>
            <a:ext cx="6685251" cy="1615949"/>
          </a:xfrm>
          <a:prstGeom prst="rect">
            <a:avLst/>
          </a:prstGeom>
          <a:ln w="127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algn="l" defTabSz="68580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Come work for us!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l" defTabSz="685800"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l" defTabSz="685800">
              <a:defRPr sz="1800">
                <a:solidFill>
                  <a:srgbClr val="000000"/>
                </a:solidFill>
              </a:defRPr>
            </a:pPr>
            <a:r>
              <a:rPr i="1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Contact Valerie.Carmona@improvingenterprises.com</a:t>
            </a:r>
          </a:p>
        </p:txBody>
      </p:sp>
      <p:pic>
        <p:nvPicPr>
          <p:cNvPr id="183" name="image25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46263" y="7548619"/>
            <a:ext cx="1735837" cy="1314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26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79428" y="7253154"/>
            <a:ext cx="811149" cy="811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27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58927" y="6522605"/>
            <a:ext cx="1461098" cy="1461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28.ti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29976" y="4368587"/>
            <a:ext cx="1219201" cy="1219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sp>
        <p:nvSpPr>
          <p:cNvPr id="187" name="Shape 187"/>
          <p:cNvSpPr/>
          <p:nvPr/>
        </p:nvSpPr>
        <p:spPr>
          <a:xfrm>
            <a:off x="286604" y="2616509"/>
            <a:ext cx="5545805" cy="1234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harold.pulcher@ImprovingEnterprises.com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214.613.4834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type="title" idx="4294967295"/>
          </p:nvPr>
        </p:nvSpPr>
        <p:spPr>
          <a:xfrm>
            <a:off x="-1" y="-1"/>
            <a:ext cx="13004802" cy="1083735"/>
          </a:xfrm>
          <a:prstGeom prst="rect">
            <a:avLst/>
          </a:prstGeom>
        </p:spPr>
        <p:txBody>
          <a:bodyPr/>
          <a:lstStyle>
            <a:lvl1pPr defTabSz="914400">
              <a:defRPr sz="56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Please Leave Feedback During Q&amp;A</a:t>
            </a:r>
          </a:p>
        </p:txBody>
      </p:sp>
      <p:sp>
        <p:nvSpPr>
          <p:cNvPr id="190" name="Shape 190"/>
          <p:cNvSpPr/>
          <p:nvPr>
            <p:ph type="body" idx="4294967295"/>
          </p:nvPr>
        </p:nvSpPr>
        <p:spPr>
          <a:xfrm>
            <a:off x="216746" y="1192106"/>
            <a:ext cx="5635414" cy="7586135"/>
          </a:xfrm>
          <a:prstGeom prst="rect">
            <a:avLst/>
          </a:prstGeom>
        </p:spPr>
        <p:txBody>
          <a:bodyPr/>
          <a:lstStyle/>
          <a:p>
            <a:pPr lvl="0" marL="0" indent="0" defTabSz="914400">
              <a:buSzTx/>
              <a:buNone/>
              <a:defRPr sz="1800"/>
            </a:pPr>
            <a:r>
              <a:rPr sz="4400"/>
              <a:t>If you leave session feedback and provide contact information in the survey, you will be qualified for a prize</a:t>
            </a:r>
            <a:endParaRPr sz="4400"/>
          </a:p>
          <a:p>
            <a:pPr lvl="2" marL="0" indent="0" defTabSz="914400">
              <a:spcBef>
                <a:spcPts val="500"/>
              </a:spcBef>
              <a:buSzTx/>
              <a:buNone/>
              <a:defRPr sz="1800"/>
            </a:pPr>
            <a:endParaRPr sz="3400"/>
          </a:p>
          <a:p>
            <a:pPr lvl="0" marL="0" indent="0" defTabSz="914400">
              <a:buSzTx/>
              <a:buNone/>
              <a:defRPr sz="1800"/>
            </a:pPr>
            <a:r>
              <a:rPr sz="4400"/>
              <a:t>Scan the QR Code to the right or go to http://bit.ly/1K1Hvi5</a:t>
            </a:r>
          </a:p>
        </p:txBody>
      </p:sp>
      <p:pic>
        <p:nvPicPr>
          <p:cNvPr id="191" name="static_qr_code_without_logo2.jpg" descr="static_qr_code_without_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43786" y="1408853"/>
            <a:ext cx="7152641" cy="7152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1A406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09585" y="-22382"/>
            <a:ext cx="2604258" cy="2213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image2.png"/>
          <p:cNvPicPr/>
          <p:nvPr/>
        </p:nvPicPr>
        <p:blipFill>
          <a:blip r:embed="rId3">
            <a:extLst/>
          </a:blip>
          <a:srcRect l="0" t="26791" r="0" b="0"/>
          <a:stretch>
            <a:fillRect/>
          </a:stretch>
        </p:blipFill>
        <p:spPr>
          <a:xfrm>
            <a:off x="6900480" y="-1"/>
            <a:ext cx="7482033" cy="4042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image3.png" descr="ImprovingLOGO--OG (2)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38123" y="1"/>
            <a:ext cx="572176" cy="449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image4.png" descr="ImprovingLOGO--OG (2)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915028" y="3386426"/>
            <a:ext cx="207119" cy="162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image5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504809" y="3172718"/>
            <a:ext cx="2703999" cy="224790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0" dir="0">
              <a:srgbClr val="000000">
                <a:alpha val="70000"/>
              </a:srgbClr>
            </a:outerShdw>
          </a:effectLst>
        </p:spPr>
      </p:pic>
      <p:grpSp>
        <p:nvGrpSpPr>
          <p:cNvPr id="67" name="Group 67"/>
          <p:cNvGrpSpPr/>
          <p:nvPr/>
        </p:nvGrpSpPr>
        <p:grpSpPr>
          <a:xfrm>
            <a:off x="11258878" y="4850762"/>
            <a:ext cx="1781505" cy="663566"/>
            <a:chOff x="0" y="15179"/>
            <a:chExt cx="1781504" cy="663565"/>
          </a:xfrm>
        </p:grpSpPr>
        <p:sp>
          <p:nvSpPr>
            <p:cNvPr id="65" name="Shape 65"/>
            <p:cNvSpPr/>
            <p:nvPr/>
          </p:nvSpPr>
          <p:spPr>
            <a:xfrm>
              <a:off x="0" y="15179"/>
              <a:ext cx="1781505" cy="627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76" y="5457"/>
                  </a:moveTo>
                  <a:cubicBezTo>
                    <a:pt x="2776" y="3673"/>
                    <a:pt x="3286" y="2228"/>
                    <a:pt x="3914" y="2228"/>
                  </a:cubicBezTo>
                  <a:lnTo>
                    <a:pt x="5914" y="2228"/>
                  </a:lnTo>
                  <a:lnTo>
                    <a:pt x="20463" y="2228"/>
                  </a:lnTo>
                  <a:cubicBezTo>
                    <a:pt x="21091" y="2228"/>
                    <a:pt x="21600" y="3673"/>
                    <a:pt x="21600" y="5457"/>
                  </a:cubicBezTo>
                  <a:lnTo>
                    <a:pt x="21600" y="5456"/>
                  </a:lnTo>
                  <a:lnTo>
                    <a:pt x="21600" y="18371"/>
                  </a:lnTo>
                  <a:cubicBezTo>
                    <a:pt x="21600" y="20154"/>
                    <a:pt x="21091" y="21600"/>
                    <a:pt x="20463" y="21600"/>
                  </a:cubicBezTo>
                  <a:lnTo>
                    <a:pt x="3914" y="21600"/>
                  </a:lnTo>
                  <a:cubicBezTo>
                    <a:pt x="3286" y="21600"/>
                    <a:pt x="2776" y="20154"/>
                    <a:pt x="2776" y="18371"/>
                  </a:cubicBezTo>
                  <a:lnTo>
                    <a:pt x="2776" y="10300"/>
                  </a:lnTo>
                  <a:lnTo>
                    <a:pt x="0" y="0"/>
                  </a:lnTo>
                  <a:lnTo>
                    <a:pt x="2776" y="54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12700" cap="flat">
              <a:solidFill>
                <a:srgbClr val="4A7EBB"/>
              </a:solidFill>
              <a:prstDash val="solid"/>
              <a:bevel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lvl="0" algn="l" defTabSz="342900">
                <a:defRPr sz="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6" name="Shape 66"/>
            <p:cNvSpPr/>
            <p:nvPr/>
          </p:nvSpPr>
          <p:spPr>
            <a:xfrm>
              <a:off x="256463" y="43744"/>
              <a:ext cx="1497573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0" marL="171450" indent="-171450" algn="l" defTabSz="342900">
                <a:buClr>
                  <a:srgbClr val="FFFFFF"/>
                </a:buClr>
                <a:buSzPct val="100000"/>
                <a:buFont typeface="Arial"/>
                <a:buChar char="•"/>
                <a:defRPr sz="1800">
                  <a:solidFill>
                    <a:srgbClr val="000000"/>
                  </a:solidFill>
                </a:defRPr>
              </a:pPr>
              <a:endParaRPr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lvl="0" marL="57150" indent="-57150" algn="l" defTabSz="342900">
                <a:buClr>
                  <a:srgbClr val="FFFFFF"/>
                </a:buClr>
                <a:buSzPct val="100000"/>
                <a:buFont typeface="Arial"/>
                <a:buChar char="•"/>
                <a:defRPr sz="1800">
                  <a:solidFill>
                    <a:srgbClr val="000000"/>
                  </a:solidFill>
                </a:defRPr>
              </a:pPr>
              <a:r>
                <a:rPr sz="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Centrally located</a:t>
              </a: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lvl="0" marL="57150" indent="-57150" algn="l" defTabSz="342900">
                <a:buClr>
                  <a:srgbClr val="FFFFFF"/>
                </a:buClr>
                <a:buSzPct val="100000"/>
                <a:buFont typeface="Arial"/>
                <a:buChar char="•"/>
                <a:defRPr sz="1800">
                  <a:solidFill>
                    <a:srgbClr val="000000"/>
                  </a:solidFill>
                </a:defRPr>
              </a:pPr>
              <a:r>
                <a:rPr sz="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Four large classrooms</a:t>
              </a: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lvl="0" marL="57150" indent="-57150" algn="l" defTabSz="342900">
                <a:buClr>
                  <a:srgbClr val="FFFFFF"/>
                </a:buClr>
                <a:buSzPct val="100000"/>
                <a:buFont typeface="Arial"/>
                <a:buChar char="•"/>
                <a:defRPr sz="1800">
                  <a:solidFill>
                    <a:srgbClr val="000000"/>
                  </a:solidFill>
                </a:defRPr>
              </a:pPr>
              <a:r>
                <a:rPr sz="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Client project room(s) </a:t>
              </a:r>
              <a:endParaRPr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Shape 68"/>
          <p:cNvSpPr/>
          <p:nvPr/>
        </p:nvSpPr>
        <p:spPr>
          <a:xfrm>
            <a:off x="7750728" y="4581583"/>
            <a:ext cx="2892535" cy="2250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 are:</a:t>
            </a:r>
            <a:endParaRPr b="1" sz="2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marL="214313" indent="-214313" algn="l" defTabSz="457200">
              <a:buClr>
                <a:srgbClr val="FFFFFF"/>
              </a:buClr>
              <a:buSzPct val="100000"/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300+ Improvers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marL="214313" indent="-214313" algn="l" defTabSz="457200">
              <a:buClr>
                <a:srgbClr val="FFFFFF"/>
              </a:buClr>
              <a:buSzPct val="100000"/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Software Developers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marL="214313" indent="-214313" algn="l" defTabSz="457200">
              <a:buClr>
                <a:srgbClr val="FFFFFF"/>
              </a:buClr>
              <a:buSzPct val="100000"/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Agilists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marL="214313" indent="-214313" algn="l" defTabSz="457200">
              <a:buClr>
                <a:srgbClr val="FFFFFF"/>
              </a:buClr>
              <a:buSzPct val="100000"/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Industry Thought Leaders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marL="214313" indent="-214313" algn="l" defTabSz="457200">
              <a:buClr>
                <a:srgbClr val="FFFFFF"/>
              </a:buClr>
              <a:buSzPct val="100000"/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Education Providers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" name="image7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925275" y="6904233"/>
            <a:ext cx="771481" cy="771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image8.ti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678550" y="6900819"/>
            <a:ext cx="1043426" cy="769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image9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721975" y="6900821"/>
            <a:ext cx="1104789" cy="7695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" name="Group 74"/>
          <p:cNvGrpSpPr/>
          <p:nvPr/>
        </p:nvGrpSpPr>
        <p:grpSpPr>
          <a:xfrm>
            <a:off x="7889452" y="6900821"/>
            <a:ext cx="2937312" cy="790252"/>
            <a:chOff x="0" y="0"/>
            <a:chExt cx="2937311" cy="790250"/>
          </a:xfrm>
        </p:grpSpPr>
        <p:sp>
          <p:nvSpPr>
            <p:cNvPr id="72" name="Shape 72"/>
            <p:cNvSpPr/>
            <p:nvPr/>
          </p:nvSpPr>
          <p:spPr>
            <a:xfrm>
              <a:off x="0" y="-1"/>
              <a:ext cx="2937312" cy="790252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bevel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lvl="0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" name="Shape 73"/>
            <p:cNvSpPr/>
            <p:nvPr/>
          </p:nvSpPr>
          <p:spPr>
            <a:xfrm>
              <a:off x="0" y="190401"/>
              <a:ext cx="2937312" cy="409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1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FFFF"/>
                  </a:solidFill>
                </a:rPr>
                <a:t>              </a:t>
              </a:r>
            </a:p>
          </p:txBody>
        </p:sp>
      </p:grpSp>
      <p:pic>
        <p:nvPicPr>
          <p:cNvPr id="75" name="image10.jpe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 rot="16200000">
            <a:off x="4515407" y="2522204"/>
            <a:ext cx="2987871" cy="2329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image11.jpe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066754" y="7518367"/>
            <a:ext cx="3887060" cy="2235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image12.jpe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683010" y="-22382"/>
            <a:ext cx="2191694" cy="2578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image13.jpeg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0024" y="34049"/>
            <a:ext cx="3106864" cy="1590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image14.jpeg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-50895" y="2823729"/>
            <a:ext cx="1476858" cy="1876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image15.jpeg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-15474" y="4432509"/>
            <a:ext cx="7757642" cy="3145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image16.png"/>
          <p:cNvPicPr/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374431" y="1573172"/>
            <a:ext cx="2293000" cy="2087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image17.png"/>
          <p:cNvPicPr/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2132563" y="3431672"/>
            <a:ext cx="1442401" cy="1075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image18.png"/>
          <p:cNvPicPr/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5953813" y="7037588"/>
            <a:ext cx="1726188" cy="2751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image19.png"/>
          <p:cNvPicPr/>
          <p:nvPr/>
        </p:nvPicPr>
        <p:blipFill>
          <a:blip r:embed="rId19">
            <a:extLst/>
          </a:blip>
          <a:stretch>
            <a:fillRect/>
          </a:stretch>
        </p:blipFill>
        <p:spPr>
          <a:xfrm flipH="1">
            <a:off x="-2" y="6887307"/>
            <a:ext cx="2100777" cy="2866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image20.jpeg"/>
          <p:cNvPicPr/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3603704" y="2445904"/>
            <a:ext cx="1653352" cy="1968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image21.png"/>
          <p:cNvPicPr/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6567975" y="2396788"/>
            <a:ext cx="1499051" cy="2281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image22.png"/>
          <p:cNvPicPr/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-32289" y="1363397"/>
            <a:ext cx="1573145" cy="1604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image17.png"/>
          <p:cNvPicPr/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2219299" y="3428909"/>
            <a:ext cx="1442400" cy="1075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image23.png"/>
          <p:cNvPicPr/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852748" y="2735805"/>
            <a:ext cx="1733919" cy="2447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image3.tif" descr="ImprovingLOGO--OG (2)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89550" y="1066763"/>
            <a:ext cx="572176" cy="449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image3.tif" descr="ImprovingLOGO--OG (2)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87873" y="1648034"/>
            <a:ext cx="572176" cy="449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image3.tif" descr="ImprovingLOGO--OG (2)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59043" y="2912336"/>
            <a:ext cx="572176" cy="449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image3.tif" descr="ImprovingLOGO--OG (2)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15028" y="3499306"/>
            <a:ext cx="572176" cy="4490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type="title" idx="4294967295"/>
          </p:nvPr>
        </p:nvSpPr>
        <p:spPr>
          <a:xfrm>
            <a:off x="-1" y="-1"/>
            <a:ext cx="13004802" cy="1083735"/>
          </a:xfrm>
          <a:prstGeom prst="rect">
            <a:avLst/>
          </a:prstGeom>
        </p:spPr>
        <p:txBody>
          <a:bodyPr/>
          <a:lstStyle>
            <a:lvl1pPr defTabSz="914400">
              <a:defRPr sz="56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Thanks to all our Sponsors!</a:t>
            </a:r>
          </a:p>
        </p:txBody>
      </p:sp>
      <p:pic>
        <p:nvPicPr>
          <p:cNvPr id="194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19626" y="5743786"/>
            <a:ext cx="2600961" cy="618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00266" y="8019626"/>
            <a:ext cx="1950722" cy="756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02880" y="1733973"/>
            <a:ext cx="4605868" cy="1408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01920" y="3793066"/>
            <a:ext cx="2600961" cy="9121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428480" y="3793066"/>
            <a:ext cx="2600961" cy="1040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83733" y="8019626"/>
            <a:ext cx="2600961" cy="591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.jp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75359" y="3901440"/>
            <a:ext cx="3273779" cy="975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FS-Logo-Dark-no-gradient-no-tag-charcoal.png" descr="FS-Logo-Dark-no-gradient-no-tag-charcoal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58613" y="2275839"/>
            <a:ext cx="5642187" cy="866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genuent.jpg" descr="genuent.jp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600959" y="5635413"/>
            <a:ext cx="2560321" cy="623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gold-Modulus.jpeg" descr="gold-Modulus.jp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561493" y="7044266"/>
            <a:ext cx="2032001" cy="460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silver-Argussoftware.jpg" descr="silver-Argussoftware.jp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635413" y="7911253"/>
            <a:ext cx="2032001" cy="7044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gold-clearme.jpeg" descr="gold-clearme.jpg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310293" y="6935893"/>
            <a:ext cx="1950721" cy="767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.png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192106" y="6827519"/>
            <a:ext cx="2600961" cy="10001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Welcome to the Windows IoT world</a:t>
            </a:r>
          </a:p>
        </p:txBody>
      </p:sp>
      <p:sp>
        <p:nvSpPr>
          <p:cNvPr id="96" name="Shape 9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Harold Pulcher</a:t>
            </a:r>
            <a:endParaRPr sz="32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u="sng">
                <a:solidFill>
                  <a:srgbClr val="FFFFFF"/>
                </a:solidFill>
                <a:hlinkClick r:id="rId2" invalidUrl="" action="" tgtFrame="" tooltip="" history="1" highlightClick="0" endSnd="0"/>
              </a:rPr>
              <a:t>pulcher@pulcher.biz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asted-image.png"/>
          <p:cNvPicPr/>
          <p:nvPr/>
        </p:nvPicPr>
        <p:blipFill>
          <a:blip r:embed="rId2">
            <a:extLst/>
          </a:blip>
          <a:srcRect l="149" t="0" r="21462" b="0"/>
          <a:stretch>
            <a:fillRect/>
          </a:stretch>
        </p:blipFill>
        <p:spPr>
          <a:xfrm>
            <a:off x="5676900" y="3021671"/>
            <a:ext cx="6375400" cy="5424757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hape 9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Internet of Things</a:t>
            </a:r>
          </a:p>
        </p:txBody>
      </p:sp>
      <p:sp>
        <p:nvSpPr>
          <p:cNvPr id="100" name="Shape 100"/>
          <p:cNvSpPr/>
          <p:nvPr>
            <p:ph type="body" idx="1"/>
          </p:nvPr>
        </p:nvSpPr>
        <p:spPr>
          <a:xfrm>
            <a:off x="952500" y="2590800"/>
            <a:ext cx="3657600" cy="62865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20 billion devices</a:t>
            </a:r>
            <a:endParaRPr sz="28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Metcalf’s Law</a:t>
            </a:r>
            <a:endParaRPr sz="28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Development is easy</a:t>
            </a:r>
            <a:endParaRPr sz="28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Hardware is cheap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asted-image.png"/>
          <p:cNvPicPr/>
          <p:nvPr/>
        </p:nvPicPr>
        <p:blipFill>
          <a:blip r:embed="rId2">
            <a:extLst/>
          </a:blip>
          <a:srcRect l="8017" t="0" r="8017" b="0"/>
          <a:stretch>
            <a:fillRect/>
          </a:stretch>
        </p:blipFill>
        <p:spPr>
          <a:xfrm>
            <a:off x="711199" y="533400"/>
            <a:ext cx="7177992" cy="4344083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Shape 103"/>
          <p:cNvSpPr/>
          <p:nvPr>
            <p:ph type="title"/>
          </p:nvPr>
        </p:nvSpPr>
        <p:spPr>
          <a:xfrm>
            <a:off x="1270000" y="7823200"/>
            <a:ext cx="10464800" cy="14224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Connected Cow</a:t>
            </a:r>
          </a:p>
        </p:txBody>
      </p:sp>
      <p:pic>
        <p:nvPicPr>
          <p:cNvPr id="104" name="pasted-image.png"/>
          <p:cNvPicPr/>
          <p:nvPr/>
        </p:nvPicPr>
        <p:blipFill>
          <a:blip r:embed="rId3">
            <a:extLst/>
          </a:blip>
          <a:srcRect l="8241" t="0" r="8241" b="0"/>
          <a:stretch>
            <a:fillRect/>
          </a:stretch>
        </p:blipFill>
        <p:spPr>
          <a:xfrm>
            <a:off x="5067300" y="3340100"/>
            <a:ext cx="7177991" cy="43440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asted-image.png"/>
          <p:cNvPicPr/>
          <p:nvPr/>
        </p:nvPicPr>
        <p:blipFill>
          <a:blip r:embed="rId2">
            <a:extLst/>
          </a:blip>
          <a:srcRect l="2262" t="3102" r="0" b="3102"/>
          <a:stretch>
            <a:fillRect/>
          </a:stretch>
        </p:blipFill>
        <p:spPr>
          <a:xfrm>
            <a:off x="1016198" y="635000"/>
            <a:ext cx="10972511" cy="5918024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hape 10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Window 10 IoT core</a:t>
            </a:r>
          </a:p>
        </p:txBody>
      </p:sp>
      <p:sp>
        <p:nvSpPr>
          <p:cNvPr id="108" name="Shape 10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asted-image.png"/>
          <p:cNvPicPr/>
          <p:nvPr/>
        </p:nvPicPr>
        <p:blipFill>
          <a:blip r:embed="rId2">
            <a:extLst/>
          </a:blip>
          <a:srcRect l="0" t="151" r="0" b="151"/>
          <a:stretch>
            <a:fillRect/>
          </a:stretch>
        </p:blipFill>
        <p:spPr>
          <a:xfrm>
            <a:off x="495300" y="1727200"/>
            <a:ext cx="5334000" cy="3009900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hape 111"/>
          <p:cNvSpPr/>
          <p:nvPr>
            <p:ph type="title"/>
          </p:nvPr>
        </p:nvSpPr>
        <p:spPr>
          <a:xfrm>
            <a:off x="3835400" y="-2559050"/>
            <a:ext cx="5334000" cy="40005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Devices</a:t>
            </a:r>
          </a:p>
        </p:txBody>
      </p:sp>
      <p:sp>
        <p:nvSpPr>
          <p:cNvPr id="112" name="Shape 112"/>
          <p:cNvSpPr/>
          <p:nvPr>
            <p:ph type="body" idx="1"/>
          </p:nvPr>
        </p:nvSpPr>
        <p:spPr>
          <a:xfrm>
            <a:off x="495300" y="5022850"/>
            <a:ext cx="5334000" cy="1384300"/>
          </a:xfrm>
          <a:prstGeom prst="rect">
            <a:avLst/>
          </a:prstGeom>
        </p:spPr>
        <p:txBody>
          <a:bodyPr/>
          <a:lstStyle/>
          <a:p>
            <a:pPr lvl="0" defTabSz="508254">
              <a:defRPr sz="1800">
                <a:solidFill>
                  <a:srgbClr val="000000"/>
                </a:solidFill>
              </a:defRPr>
            </a:pPr>
            <a:r>
              <a:rPr sz="2784">
                <a:solidFill>
                  <a:srgbClr val="FFFFFF"/>
                </a:solidFill>
              </a:rPr>
              <a:t>Raspberry Pi 2</a:t>
            </a:r>
            <a:endParaRPr sz="2784">
              <a:solidFill>
                <a:srgbClr val="FFFFFF"/>
              </a:solidFill>
            </a:endParaRPr>
          </a:p>
          <a:p>
            <a:pPr lvl="0" defTabSz="508254">
              <a:defRPr sz="1800">
                <a:solidFill>
                  <a:srgbClr val="000000"/>
                </a:solidFill>
              </a:defRPr>
            </a:pPr>
            <a:r>
              <a:rPr sz="2784" u="sng">
                <a:solidFill>
                  <a:srgbClr val="FFFFFF"/>
                </a:solidFill>
                <a:hlinkClick r:id="rId3" invalidUrl="" action="" tgtFrame="" tooltip="" history="1" highlightClick="0" endSnd="0"/>
              </a:rPr>
              <a:t>http://www.raspberrypi.org</a:t>
            </a:r>
            <a:endParaRPr sz="2784">
              <a:solidFill>
                <a:srgbClr val="FFFFFF"/>
              </a:solidFill>
            </a:endParaRPr>
          </a:p>
        </p:txBody>
      </p:sp>
      <p:pic>
        <p:nvPicPr>
          <p:cNvPr id="113" name="pasted-image.png"/>
          <p:cNvPicPr/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7359650" y="1625600"/>
            <a:ext cx="4279900" cy="3213100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Shape 114"/>
          <p:cNvSpPr/>
          <p:nvPr/>
        </p:nvSpPr>
        <p:spPr>
          <a:xfrm>
            <a:off x="6718300" y="5022850"/>
            <a:ext cx="5334000" cy="1384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 defTabSz="508254">
              <a:defRPr sz="1800">
                <a:solidFill>
                  <a:srgbClr val="000000"/>
                </a:solidFill>
              </a:defRPr>
            </a:pPr>
            <a:r>
              <a:rPr sz="2784">
                <a:solidFill>
                  <a:srgbClr val="FFFFFF"/>
                </a:solidFill>
              </a:rPr>
              <a:t>MinnowBoard Max</a:t>
            </a:r>
            <a:endParaRPr sz="2784">
              <a:solidFill>
                <a:srgbClr val="FFFFFF"/>
              </a:solidFill>
            </a:endParaRPr>
          </a:p>
          <a:p>
            <a:pPr lvl="0" defTabSz="508254">
              <a:defRPr sz="1800">
                <a:solidFill>
                  <a:srgbClr val="000000"/>
                </a:solidFill>
              </a:defRPr>
            </a:pPr>
            <a:r>
              <a:rPr sz="2784" u="sng">
                <a:solidFill>
                  <a:srgbClr val="FFFFFF"/>
                </a:solidFill>
                <a:hlinkClick r:id="rId5" invalidUrl="" action="" tgtFrame="" tooltip="" history="1" highlightClick="0" endSnd="0"/>
              </a:rPr>
              <a:t>http://www.minnowboard.org</a:t>
            </a:r>
            <a:endParaRPr sz="2784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8479" y="635000"/>
            <a:ext cx="10087842" cy="5918200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Shape 117"/>
          <p:cNvSpPr/>
          <p:nvPr>
            <p:ph type="body" idx="1"/>
          </p:nvPr>
        </p:nvSpPr>
        <p:spPr>
          <a:xfrm>
            <a:off x="755650" y="7150100"/>
            <a:ext cx="11493501" cy="1879600"/>
          </a:xfrm>
          <a:prstGeom prst="rect">
            <a:avLst/>
          </a:prstGeom>
        </p:spPr>
        <p:txBody>
          <a:bodyPr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All of this stuff is on the edge.  It is not ready for production.  Don’t go building life sustaining gadgets with stuff (yet)!</a:t>
            </a:r>
          </a:p>
        </p:txBody>
      </p:sp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